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57"/>
  </p:notesMasterIdLst>
  <p:sldIdLst>
    <p:sldId id="313" r:id="rId2"/>
    <p:sldId id="256" r:id="rId3"/>
    <p:sldId id="311" r:id="rId4"/>
    <p:sldId id="312" r:id="rId5"/>
    <p:sldId id="257" r:id="rId6"/>
    <p:sldId id="265" r:id="rId7"/>
    <p:sldId id="263" r:id="rId8"/>
    <p:sldId id="258" r:id="rId9"/>
    <p:sldId id="259" r:id="rId10"/>
    <p:sldId id="266" r:id="rId11"/>
    <p:sldId id="262" r:id="rId12"/>
    <p:sldId id="261" r:id="rId13"/>
    <p:sldId id="314" r:id="rId14"/>
    <p:sldId id="267" r:id="rId15"/>
    <p:sldId id="268" r:id="rId16"/>
    <p:sldId id="270" r:id="rId17"/>
    <p:sldId id="287" r:id="rId18"/>
    <p:sldId id="288" r:id="rId19"/>
    <p:sldId id="289" r:id="rId20"/>
    <p:sldId id="290" r:id="rId21"/>
    <p:sldId id="269" r:id="rId22"/>
    <p:sldId id="291" r:id="rId23"/>
    <p:sldId id="320" r:id="rId24"/>
    <p:sldId id="271" r:id="rId25"/>
    <p:sldId id="300" r:id="rId26"/>
    <p:sldId id="279" r:id="rId27"/>
    <p:sldId id="277" r:id="rId28"/>
    <p:sldId id="282" r:id="rId29"/>
    <p:sldId id="284" r:id="rId30"/>
    <p:sldId id="285" r:id="rId31"/>
    <p:sldId id="281" r:id="rId32"/>
    <p:sldId id="280" r:id="rId33"/>
    <p:sldId id="299" r:id="rId34"/>
    <p:sldId id="310" r:id="rId35"/>
    <p:sldId id="319" r:id="rId36"/>
    <p:sldId id="274" r:id="rId37"/>
    <p:sldId id="273" r:id="rId38"/>
    <p:sldId id="275" r:id="rId39"/>
    <p:sldId id="297" r:id="rId40"/>
    <p:sldId id="292" r:id="rId41"/>
    <p:sldId id="293" r:id="rId42"/>
    <p:sldId id="294" r:id="rId43"/>
    <p:sldId id="295" r:id="rId44"/>
    <p:sldId id="296" r:id="rId45"/>
    <p:sldId id="298" r:id="rId46"/>
    <p:sldId id="301" r:id="rId47"/>
    <p:sldId id="302" r:id="rId48"/>
    <p:sldId id="303" r:id="rId49"/>
    <p:sldId id="308" r:id="rId50"/>
    <p:sldId id="306" r:id="rId51"/>
    <p:sldId id="309" r:id="rId52"/>
    <p:sldId id="304" r:id="rId53"/>
    <p:sldId id="305" r:id="rId54"/>
    <p:sldId id="316" r:id="rId55"/>
    <p:sldId id="315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0" orient="horz" pos="2157" userDrawn="1">
          <p15:clr>
            <a:srgbClr val="A4A3A4"/>
          </p15:clr>
        </p15:guide>
        <p15:guide id="1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ABC6"/>
    <a:srgbClr val="E5F2F7"/>
    <a:srgbClr val="EDF6F9"/>
    <a:srgbClr val="29A3C9"/>
    <a:srgbClr val="547BAA"/>
    <a:srgbClr val="9F8AB8"/>
    <a:srgbClr val="45668D"/>
    <a:srgbClr val="4E78B6"/>
    <a:srgbClr val="3A5C8E"/>
    <a:srgbClr val="FEE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4" autoAdjust="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750" y="-84"/>
      </p:cViewPr>
      <p:guideLst>
        <p:guide orient="horz" pos="2157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48B48-7A34-4CA8-9B45-63CB66BDF644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22923-3658-4409-833B-A3A88239D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3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03007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18</a:t>
                </a:fld>
                <a:endParaRPr lang="en-US" altLang="ko-KR" sz="12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19</a:t>
                </a:fld>
                <a:endParaRPr lang="en-US" altLang="ko-KR" sz="12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20</a:t>
                </a:fld>
                <a:endParaRPr lang="en-US" altLang="ko-KR" sz="12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22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23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35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33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39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40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41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22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42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43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44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76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22923-3658-4409-833B-A3A88239DB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3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17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19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0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8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70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17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9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6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7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578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6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8098C-7783-4BFB-9AF1-6931163C348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E4236-B429-447D-857E-1C9AF5463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39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-732155" y="-2959735"/>
            <a:ext cx="11073765" cy="5478145"/>
            <a:chOff x="-732155" y="-2959735"/>
            <a:chExt cx="11073765" cy="5478145"/>
          </a:xfrm>
        </p:grpSpPr>
        <p:sp>
          <p:nvSpPr>
            <p:cNvPr id="27" name="TextBox 26"/>
            <p:cNvSpPr txBox="1"/>
            <p:nvPr/>
          </p:nvSpPr>
          <p:spPr>
            <a:xfrm>
              <a:off x="332740" y="-2959735"/>
              <a:ext cx="10008870" cy="547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0" b="1" spc="-3200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JAVA</a:t>
              </a:r>
              <a:endParaRPr lang="ko-KR" altLang="en-US" sz="35000" b="1" spc="-3200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-732155" y="-217805"/>
              <a:ext cx="1569085" cy="1557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170815" y="-2959735"/>
              <a:ext cx="10008870" cy="547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0" b="1" spc="-3200" dirty="0" smtClean="0">
                  <a:solidFill>
                    <a:srgbClr val="FFEBEB"/>
                  </a:solidFill>
                </a:rPr>
                <a:t>JAVA</a:t>
              </a:r>
              <a:endParaRPr lang="ko-KR" altLang="en-US" sz="35000" b="1" spc="-3200" dirty="0">
                <a:solidFill>
                  <a:srgbClr val="FFEBEB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1188720" y="4361180"/>
            <a:ext cx="10855325" cy="5478145"/>
            <a:chOff x="-1188720" y="4361180"/>
            <a:chExt cx="10855325" cy="5478145"/>
          </a:xfrm>
        </p:grpSpPr>
        <p:sp>
          <p:nvSpPr>
            <p:cNvPr id="25" name="TextBox 24"/>
            <p:cNvSpPr txBox="1"/>
            <p:nvPr/>
          </p:nvSpPr>
          <p:spPr>
            <a:xfrm rot="10800000">
              <a:off x="-1188720" y="4361180"/>
              <a:ext cx="10008870" cy="547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0" b="1" spc="-32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JAVA</a:t>
              </a:r>
              <a:endParaRPr lang="ko-KR" altLang="en-US" sz="35000" b="1" spc="-3200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097520" y="5662930"/>
              <a:ext cx="1569085" cy="1557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-684530" y="4361180"/>
              <a:ext cx="10008870" cy="547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0" b="1" spc="-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JAVA</a:t>
              </a:r>
              <a:endParaRPr lang="ko-KR" altLang="en-US" sz="35000" b="1" spc="-3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53975" y="2440940"/>
            <a:ext cx="9043035" cy="2016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500" b="1" spc="-1150" dirty="0" smtClean="0">
                <a:solidFill>
                  <a:schemeClr val="bg1">
                    <a:lumMod val="75000"/>
                  </a:schemeClr>
                </a:solidFill>
              </a:rPr>
              <a:t>SEMI</a:t>
            </a:r>
            <a:r>
              <a:rPr lang="en-US" altLang="ko-KR" sz="12500" b="1" spc="-11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12500" b="1" spc="-1150" dirty="0" smtClean="0">
                <a:solidFill>
                  <a:schemeClr val="bg1">
                    <a:lumMod val="75000"/>
                  </a:schemeClr>
                </a:solidFill>
              </a:rPr>
              <a:t>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82550" y="1193165"/>
            <a:ext cx="9151620" cy="2016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500" b="1" spc="-33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ko-KR" sz="12500" b="1" spc="-330" dirty="0" smtClean="0">
                <a:solidFill>
                  <a:schemeClr val="bg1">
                    <a:lumMod val="50000"/>
                  </a:schemeClr>
                </a:solidFill>
              </a:rPr>
              <a:t>ESSENGER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53975" y="3829050"/>
            <a:ext cx="9136380" cy="1246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500" b="1" spc="-500" dirty="0" smtClean="0">
                <a:solidFill>
                  <a:schemeClr val="bg1">
                    <a:lumMod val="85000"/>
                  </a:schemeClr>
                </a:solidFill>
              </a:rPr>
              <a:t>UI-CLIENT-SERVER-DB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44450" y="4754245"/>
            <a:ext cx="9083675" cy="575945"/>
            <a:chOff x="44450" y="4754245"/>
            <a:chExt cx="9083675" cy="575945"/>
          </a:xfrm>
        </p:grpSpPr>
        <p:sp>
          <p:nvSpPr>
            <p:cNvPr id="15" name="TextBox 14"/>
            <p:cNvSpPr txBox="1"/>
            <p:nvPr/>
          </p:nvSpPr>
          <p:spPr>
            <a:xfrm>
              <a:off x="44450" y="4754245"/>
              <a:ext cx="921385" cy="33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spc="-5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Captain.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450" y="4991735"/>
              <a:ext cx="677545" cy="33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spc="-5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Crew.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6115" y="4991735"/>
              <a:ext cx="8444230" cy="33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WeBack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  );  </a:t>
              </a:r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</a:t>
              </a:r>
              <a:r>
                <a:rPr lang="en-US" altLang="ko-KR" sz="1600" b="1" spc="-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im_JaeHyun</a:t>
              </a:r>
              <a:r>
                <a:rPr lang="en-US" altLang="ko-KR" sz="1600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  );  </a:t>
              </a:r>
              <a:r>
                <a:rPr lang="en-US" altLang="ko-KR" sz="1600" b="1" spc="-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Kim_JinHyeok</a:t>
              </a:r>
              <a:r>
                <a:rPr lang="en-US" altLang="ko-KR" sz="1600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  );  </a:t>
              </a:r>
              <a:r>
                <a:rPr lang="en-US" altLang="ko-KR" sz="1600" b="1" spc="-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Choi_JaeYeong</a:t>
              </a:r>
              <a:r>
                <a:rPr lang="en-US" altLang="ko-KR" sz="1600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  );  </a:t>
              </a:r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Lee_JeongRyeol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  );</a:t>
              </a:r>
              <a:endPara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0095" y="4754245"/>
              <a:ext cx="1196340" cy="33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b="1" spc="-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Lee_Jin</a:t>
              </a:r>
              <a:r>
                <a:rPr lang="en-US" altLang="ko-KR" sz="1600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  );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96760" y="4782820"/>
              <a:ext cx="1958340" cy="33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b="1" spc="-50" dirty="0" err="1" smtClean="0">
                  <a:solidFill>
                    <a:schemeClr val="accent4">
                      <a:lumMod val="75000"/>
                    </a:schemeClr>
                  </a:solidFill>
                </a:rPr>
                <a:t>PTDate</a:t>
              </a:r>
              <a:r>
                <a:rPr lang="en-US" altLang="ko-KR" sz="1600" b="1" spc="-50" dirty="0" smtClean="0">
                  <a:solidFill>
                    <a:schemeClr val="accent4">
                      <a:lumMod val="75000"/>
                    </a:schemeClr>
                  </a:solidFill>
                </a:rPr>
                <a:t> 2018. 07.06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710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85695" y="2329815"/>
            <a:ext cx="4372610" cy="2199005"/>
            <a:chOff x="2385695" y="2329815"/>
            <a:chExt cx="4372610" cy="2199005"/>
          </a:xfrm>
        </p:grpSpPr>
        <p:sp>
          <p:nvSpPr>
            <p:cNvPr id="2" name="TextBox 1"/>
            <p:cNvSpPr txBox="1"/>
            <p:nvPr/>
          </p:nvSpPr>
          <p:spPr>
            <a:xfrm>
              <a:off x="2451100" y="2329815"/>
              <a:ext cx="4241800" cy="1692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400" b="1" spc="-330" dirty="0" smtClean="0">
                  <a:solidFill>
                    <a:schemeClr val="accent5">
                      <a:lumMod val="75000"/>
                    </a:schemeClr>
                  </a:solidFill>
                </a:rPr>
                <a:t>S</a:t>
              </a:r>
              <a:r>
                <a:rPr lang="en-US" altLang="ko-KR" sz="10400" b="1" spc="-330" dirty="0" smtClean="0">
                  <a:solidFill>
                    <a:schemeClr val="bg1">
                      <a:lumMod val="50000"/>
                    </a:schemeClr>
                  </a:solidFill>
                </a:rPr>
                <a:t>TUDY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463165" y="3505200"/>
              <a:ext cx="4217670" cy="1023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900" b="1" spc="-330" dirty="0" smtClean="0">
                  <a:solidFill>
                    <a:schemeClr val="bg1">
                      <a:lumMod val="75000"/>
                    </a:schemeClr>
                  </a:solidFill>
                </a:rPr>
                <a:t>MESSENGE</a:t>
              </a:r>
              <a:r>
                <a:rPr lang="en-US" altLang="ko-KR" sz="5900" b="1" spc="-33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R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985" y="1833880"/>
            <a:ext cx="5139690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5265" y="5179060"/>
            <a:ext cx="3101340" cy="313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최초 아이디어 회의사진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/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2018.06.08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370" y="816610"/>
            <a:ext cx="215265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견고딕" panose="02030600000101010101" pitchFamily="18" charset="-127"/>
                <a:cs typeface="Hack" panose="020B0609030202020204" pitchFamily="49" charset="0"/>
              </a:rPr>
              <a:t>THROW 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+mj-lt"/>
                <a:ea typeface="HY견고딕" panose="02030600000101010101" pitchFamily="18" charset="-127"/>
                <a:cs typeface="Hack" panose="020B0609030202020204" pitchFamily="49" charset="0"/>
              </a:rPr>
              <a:t>&amp;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견고딕" panose="02030600000101010101" pitchFamily="18" charset="-127"/>
                <a:cs typeface="Hack" panose="020B0609030202020204" pitchFamily="49" charset="0"/>
              </a:rPr>
              <a:t>DRAW IDEA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+mj-lt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7255" y="1833880"/>
            <a:ext cx="22739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26455" y="5162550"/>
            <a:ext cx="2413635" cy="3460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 UI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 시퀀스 회의결과물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/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2018.06.26</a:t>
            </a:r>
          </a:p>
        </p:txBody>
      </p:sp>
      <p:sp>
        <p:nvSpPr>
          <p:cNvPr id="9" name="타원 8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16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134745" y="1438910"/>
            <a:ext cx="6874510" cy="4669155"/>
            <a:chOff x="1134745" y="1438910"/>
            <a:chExt cx="6874510" cy="4669155"/>
          </a:xfrm>
        </p:grpSpPr>
        <p:sp>
          <p:nvSpPr>
            <p:cNvPr id="142" name="원호 141"/>
            <p:cNvSpPr/>
            <p:nvPr/>
          </p:nvSpPr>
          <p:spPr>
            <a:xfrm>
              <a:off x="3917315" y="3067685"/>
              <a:ext cx="1699895" cy="2018030"/>
            </a:xfrm>
            <a:prstGeom prst="arc">
              <a:avLst>
                <a:gd name="adj1" fmla="val 10673589"/>
                <a:gd name="adj2" fmla="val 16258746"/>
              </a:avLst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5306" tIns="32653" rIns="65306" bIns="32653"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119245" y="3735070"/>
              <a:ext cx="565785" cy="194310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stream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19245" y="4454525"/>
              <a:ext cx="565785" cy="194310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stream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원통 3"/>
            <p:cNvSpPr/>
            <p:nvPr/>
          </p:nvSpPr>
          <p:spPr>
            <a:xfrm>
              <a:off x="7042785" y="2583180"/>
              <a:ext cx="966470" cy="2175510"/>
            </a:xfrm>
            <a:prstGeom prst="ca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306" tIns="32653" rIns="65306" bIns="32653"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DB</a:t>
              </a:r>
              <a:r>
                <a:rPr lang="en-US" altLang="ko-KR" sz="1200" dirty="0">
                  <a:solidFill>
                    <a:schemeClr val="tx1"/>
                  </a:solidFill>
                </a:rPr>
                <a:t/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Server</a:t>
              </a:r>
              <a:r>
                <a:rPr lang="en-US" altLang="ko-KR" sz="1200" dirty="0">
                  <a:solidFill>
                    <a:schemeClr val="tx1"/>
                  </a:solidFill>
                </a:rPr>
                <a:t/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accent3">
                      <a:lumMod val="50000"/>
                    </a:schemeClr>
                  </a:solidFill>
                </a:rPr>
                <a:t>&lt;ORACLE&gt;</a:t>
              </a:r>
              <a:endParaRPr lang="ko-KR" altLang="en-US" sz="9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821940" y="2912110"/>
              <a:ext cx="954405" cy="6426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</a:rPr>
                <a:t>&lt;JAVA&gt;</a:t>
              </a:r>
              <a:endParaRPr lang="ko-KR" altLang="en-US" sz="9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L 도형 6"/>
            <p:cNvSpPr/>
            <p:nvPr/>
          </p:nvSpPr>
          <p:spPr>
            <a:xfrm rot="5400000">
              <a:off x="2678430" y="2456815"/>
              <a:ext cx="971550" cy="1224280"/>
            </a:xfrm>
            <a:prstGeom prst="corner">
              <a:avLst>
                <a:gd name="adj1" fmla="val 23315"/>
                <a:gd name="adj2" fmla="val 29509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5306" tIns="32653" rIns="65306" bIns="3265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           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UI</a:t>
              </a:r>
              <a:endParaRPr lang="en-US" altLang="ko-KR" sz="900" b="1" dirty="0">
                <a:solidFill>
                  <a:schemeClr val="tx1"/>
                </a:solidFill>
              </a:endParaRPr>
            </a:p>
            <a:p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원통 12"/>
            <p:cNvSpPr/>
            <p:nvPr/>
          </p:nvSpPr>
          <p:spPr>
            <a:xfrm>
              <a:off x="5104130" y="2583180"/>
              <a:ext cx="966470" cy="971550"/>
            </a:xfrm>
            <a:prstGeom prst="can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306" tIns="32653" rIns="65306" bIns="32653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Chatting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/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Server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accent4">
                      <a:lumMod val="75000"/>
                    </a:schemeClr>
                  </a:solidFill>
                </a:rPr>
                <a:t>&lt;JAVA&gt;</a:t>
              </a:r>
              <a:endParaRPr lang="ko-KR" altLang="en-US" sz="9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75435" y="2204085"/>
              <a:ext cx="590550" cy="234950"/>
            </a:xfrm>
            <a:prstGeom prst="rect">
              <a:avLst/>
            </a:prstGeom>
            <a:noFill/>
          </p:spPr>
          <p:txBody>
            <a:bodyPr wrap="square" lIns="65306" tIns="32653" rIns="65306" bIns="32653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accent2">
                      <a:lumMod val="75000"/>
                    </a:schemeClr>
                  </a:solidFill>
                </a:rPr>
                <a:t>USERS</a:t>
              </a:r>
              <a:endParaRPr lang="ko-KR" altLang="en-US" sz="11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 flipH="1">
              <a:off x="6407150" y="1567815"/>
              <a:ext cx="562610" cy="562610"/>
              <a:chOff x="6407150" y="1567815"/>
              <a:chExt cx="562610" cy="562610"/>
            </a:xfrm>
          </p:grpSpPr>
          <p:sp>
            <p:nvSpPr>
              <p:cNvPr id="16" name="원형 15"/>
              <p:cNvSpPr/>
              <p:nvPr/>
            </p:nvSpPr>
            <p:spPr>
              <a:xfrm rot="2700000">
                <a:off x="6407150" y="1567815"/>
                <a:ext cx="562610" cy="562610"/>
              </a:xfrm>
              <a:prstGeom prst="pi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6661150" y="1664335"/>
                <a:ext cx="67310" cy="67310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6202680" y="2126615"/>
              <a:ext cx="1111250" cy="234950"/>
            </a:xfrm>
            <a:prstGeom prst="rect">
              <a:avLst/>
            </a:prstGeom>
            <a:noFill/>
          </p:spPr>
          <p:txBody>
            <a:bodyPr wrap="square" lIns="65306" tIns="32653" rIns="65306" bIns="32653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accent4">
                      <a:lumMod val="75000"/>
                    </a:schemeClr>
                  </a:solidFill>
                </a:rPr>
                <a:t>Administrator</a:t>
              </a:r>
              <a:endParaRPr lang="ko-KR" altLang="en-US" sz="11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2771775" y="1438910"/>
              <a:ext cx="1110615" cy="864235"/>
              <a:chOff x="2771775" y="1438910"/>
              <a:chExt cx="1110615" cy="864235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2886075" y="1438910"/>
                <a:ext cx="995680" cy="73787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Chatting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Application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Window</a:t>
                </a:r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2830195" y="1500505"/>
                <a:ext cx="995680" cy="73787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Chatting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Application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Window</a:t>
                </a:r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1775" y="1564640"/>
                <a:ext cx="995680" cy="73787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Chatting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Application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Window</a:t>
                </a:r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4776470" y="1546860"/>
              <a:ext cx="1296035" cy="756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Admin-</a:t>
              </a:r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Log-</a:t>
              </a:r>
              <a:r>
                <a:rPr lang="en-US" altLang="ko-KR" sz="1100" b="1" dirty="0" err="1">
                  <a:solidFill>
                    <a:schemeClr val="tx1"/>
                  </a:solidFill>
                </a:rPr>
                <a:t>Regist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Window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 flipV="1">
              <a:off x="2552065" y="2303145"/>
              <a:ext cx="219075" cy="26416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3773805" y="2303145"/>
              <a:ext cx="0" cy="26416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 flipV="1">
              <a:off x="4797425" y="2303145"/>
              <a:ext cx="323850" cy="417195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V="1">
              <a:off x="6072505" y="2303145"/>
              <a:ext cx="0" cy="417195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2797810" y="4021455"/>
              <a:ext cx="954405" cy="4089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Chatting</a:t>
              </a:r>
            </a:p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C-Thread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원호 50"/>
            <p:cNvSpPr/>
            <p:nvPr/>
          </p:nvSpPr>
          <p:spPr>
            <a:xfrm rot="10800000">
              <a:off x="4081145" y="4225925"/>
              <a:ext cx="642620" cy="274320"/>
            </a:xfrm>
            <a:prstGeom prst="arc">
              <a:avLst>
                <a:gd name="adj1" fmla="val 11427814"/>
                <a:gd name="adj2" fmla="val 21164715"/>
              </a:avLst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5306" tIns="32653" rIns="65306" bIns="32653"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V="1">
              <a:off x="3239135" y="3615690"/>
              <a:ext cx="0" cy="32766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3375025" y="3629025"/>
              <a:ext cx="0" cy="32766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/>
            <p:nvPr/>
          </p:nvCxnSpPr>
          <p:spPr>
            <a:xfrm flipV="1">
              <a:off x="5523230" y="3575685"/>
              <a:ext cx="0" cy="32766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/>
            <p:nvPr/>
          </p:nvCxnSpPr>
          <p:spPr>
            <a:xfrm>
              <a:off x="5666740" y="3589020"/>
              <a:ext cx="0" cy="32766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/>
            <p:cNvSpPr/>
            <p:nvPr/>
          </p:nvSpPr>
          <p:spPr>
            <a:xfrm>
              <a:off x="2797810" y="4744085"/>
              <a:ext cx="954405" cy="4089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Log-</a:t>
              </a:r>
              <a:r>
                <a:rPr lang="en-US" altLang="ko-KR" sz="900" b="1" dirty="0" err="1" smtClean="0">
                  <a:solidFill>
                    <a:schemeClr val="bg1"/>
                  </a:solidFill>
                </a:rPr>
                <a:t>Authent</a:t>
              </a:r>
              <a:endParaRPr lang="en-US" altLang="ko-KR" sz="9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C-Thread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797810" y="5208270"/>
              <a:ext cx="954405" cy="4089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b="1" dirty="0" err="1">
                  <a:solidFill>
                    <a:schemeClr val="bg1"/>
                  </a:solidFill>
                </a:rPr>
                <a:t>FriendList</a:t>
              </a:r>
              <a:endParaRPr lang="en-US" altLang="ko-KR" sz="9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C-Thread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797810" y="5658485"/>
              <a:ext cx="954405" cy="4089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Emoticon</a:t>
              </a:r>
            </a:p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C-Thread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794760" y="4098290"/>
              <a:ext cx="282575" cy="307975"/>
              <a:chOff x="3794760" y="4098290"/>
              <a:chExt cx="282575" cy="307975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815715" y="4124325"/>
                <a:ext cx="227330" cy="227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796030" y="4098290"/>
                <a:ext cx="279400" cy="3079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400" dirty="0"/>
                  <a:t>S</a:t>
                </a:r>
                <a:endParaRPr lang="ko-KR" altLang="en-US" sz="1400" dirty="0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4776470" y="4098290"/>
              <a:ext cx="282575" cy="307975"/>
              <a:chOff x="4776470" y="4098290"/>
              <a:chExt cx="282575" cy="307975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4797425" y="4124325"/>
                <a:ext cx="227330" cy="227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4777740" y="4098290"/>
                <a:ext cx="279400" cy="3079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400" dirty="0"/>
                  <a:t>S</a:t>
                </a:r>
                <a:endParaRPr lang="ko-KR" altLang="en-US" sz="1400" dirty="0"/>
              </a:p>
            </p:txBody>
          </p:sp>
        </p:grpSp>
        <p:sp>
          <p:nvSpPr>
            <p:cNvPr id="98" name="원호 97"/>
            <p:cNvSpPr/>
            <p:nvPr/>
          </p:nvSpPr>
          <p:spPr>
            <a:xfrm>
              <a:off x="6165850" y="3987165"/>
              <a:ext cx="752475" cy="321310"/>
            </a:xfrm>
            <a:prstGeom prst="arc">
              <a:avLst>
                <a:gd name="adj1" fmla="val 10806912"/>
                <a:gd name="adj2" fmla="val 21460631"/>
              </a:avLst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5306" tIns="32653" rIns="65306" bIns="32653"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9" name="원호 98"/>
            <p:cNvSpPr/>
            <p:nvPr/>
          </p:nvSpPr>
          <p:spPr>
            <a:xfrm rot="10800000">
              <a:off x="6165850" y="4103370"/>
              <a:ext cx="752475" cy="321310"/>
            </a:xfrm>
            <a:prstGeom prst="arc">
              <a:avLst>
                <a:gd name="adj1" fmla="val 10806912"/>
                <a:gd name="adj2" fmla="val 21460631"/>
              </a:avLst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5306" tIns="32653" rIns="65306" bIns="32653"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51905" y="3776345"/>
              <a:ext cx="378460" cy="196215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SQL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065520" y="4425315"/>
              <a:ext cx="951230" cy="194310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pPr algn="ctr"/>
              <a:r>
                <a:rPr lang="en-US" altLang="ko-KR" sz="10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ResultSet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US" altLang="ko-KR" sz="10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107940" y="4744085"/>
              <a:ext cx="954405" cy="4089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Log-</a:t>
              </a:r>
              <a:r>
                <a:rPr lang="en-US" altLang="ko-KR" sz="900" b="1" dirty="0" err="1" smtClean="0">
                  <a:solidFill>
                    <a:schemeClr val="bg1"/>
                  </a:solidFill>
                </a:rPr>
                <a:t>Authent</a:t>
              </a:r>
              <a:endParaRPr lang="en-US" altLang="ko-KR" sz="9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S-Thread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5107940" y="5208270"/>
              <a:ext cx="954405" cy="4089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b="1" dirty="0" err="1">
                  <a:solidFill>
                    <a:schemeClr val="bg1"/>
                  </a:solidFill>
                </a:rPr>
                <a:t>FriendList</a:t>
              </a:r>
              <a:endParaRPr lang="en-US" altLang="ko-KR" sz="9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S-Thread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107940" y="5658485"/>
              <a:ext cx="954405" cy="4089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Emoticon</a:t>
              </a:r>
            </a:p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S-Thread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5107940" y="4021455"/>
              <a:ext cx="954405" cy="4089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Chatting</a:t>
              </a:r>
            </a:p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S-Thread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6" name="원호 105"/>
            <p:cNvSpPr/>
            <p:nvPr/>
          </p:nvSpPr>
          <p:spPr>
            <a:xfrm>
              <a:off x="4081145" y="3939540"/>
              <a:ext cx="642620" cy="274320"/>
            </a:xfrm>
            <a:prstGeom prst="arc">
              <a:avLst>
                <a:gd name="adj1" fmla="val 11427814"/>
                <a:gd name="adj2" fmla="val 21164715"/>
              </a:avLst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5306" tIns="32653" rIns="65306" bIns="32653"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1134745" y="4744085"/>
              <a:ext cx="1595755" cy="13233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Multi-Thread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- using one time -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134745" y="4023360"/>
              <a:ext cx="1595755" cy="404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Multi-Thread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- running all time -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15" name="그룹 114"/>
            <p:cNvGrpSpPr/>
            <p:nvPr/>
          </p:nvGrpSpPr>
          <p:grpSpPr>
            <a:xfrm>
              <a:off x="3794760" y="4809490"/>
              <a:ext cx="282575" cy="307975"/>
              <a:chOff x="3794760" y="4809490"/>
              <a:chExt cx="282575" cy="307975"/>
            </a:xfrm>
          </p:grpSpPr>
          <p:sp>
            <p:nvSpPr>
              <p:cNvPr id="116" name="타원 115"/>
              <p:cNvSpPr/>
              <p:nvPr/>
            </p:nvSpPr>
            <p:spPr>
              <a:xfrm>
                <a:off x="3815715" y="4835525"/>
                <a:ext cx="227330" cy="227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796030" y="4809490"/>
                <a:ext cx="279400" cy="3079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400" dirty="0"/>
                  <a:t>S</a:t>
                </a:r>
                <a:endParaRPr lang="ko-KR" altLang="en-US" sz="1400" dirty="0"/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4776470" y="4809490"/>
              <a:ext cx="282575" cy="307975"/>
              <a:chOff x="4776470" y="4809490"/>
              <a:chExt cx="282575" cy="307975"/>
            </a:xfrm>
          </p:grpSpPr>
          <p:sp>
            <p:nvSpPr>
              <p:cNvPr id="119" name="타원 118"/>
              <p:cNvSpPr/>
              <p:nvPr/>
            </p:nvSpPr>
            <p:spPr>
              <a:xfrm>
                <a:off x="4797425" y="4835525"/>
                <a:ext cx="227330" cy="227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777740" y="4809490"/>
                <a:ext cx="279400" cy="3079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400" dirty="0"/>
                  <a:t>S</a:t>
                </a:r>
                <a:endParaRPr lang="ko-KR" altLang="en-US" sz="1400" dirty="0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3794760" y="5273675"/>
              <a:ext cx="282575" cy="307975"/>
              <a:chOff x="3794760" y="5273675"/>
              <a:chExt cx="282575" cy="307975"/>
            </a:xfrm>
          </p:grpSpPr>
          <p:sp>
            <p:nvSpPr>
              <p:cNvPr id="122" name="타원 121"/>
              <p:cNvSpPr/>
              <p:nvPr/>
            </p:nvSpPr>
            <p:spPr>
              <a:xfrm>
                <a:off x="3815715" y="5299075"/>
                <a:ext cx="227330" cy="227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3796030" y="5273675"/>
                <a:ext cx="279400" cy="3079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400" dirty="0"/>
                  <a:t>S</a:t>
                </a:r>
                <a:endParaRPr lang="ko-KR" altLang="en-US" sz="1400" dirty="0"/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4776470" y="5273675"/>
              <a:ext cx="282575" cy="307975"/>
              <a:chOff x="4776470" y="5273675"/>
              <a:chExt cx="282575" cy="307975"/>
            </a:xfrm>
          </p:grpSpPr>
          <p:sp>
            <p:nvSpPr>
              <p:cNvPr id="125" name="타원 124"/>
              <p:cNvSpPr/>
              <p:nvPr/>
            </p:nvSpPr>
            <p:spPr>
              <a:xfrm>
                <a:off x="4797425" y="5299075"/>
                <a:ext cx="227330" cy="227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777740" y="5273675"/>
                <a:ext cx="279400" cy="3079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400" dirty="0"/>
                  <a:t>S</a:t>
                </a:r>
                <a:endParaRPr lang="ko-KR" altLang="en-US" sz="1400" dirty="0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3794760" y="5723890"/>
              <a:ext cx="282575" cy="307975"/>
              <a:chOff x="3794760" y="5723890"/>
              <a:chExt cx="282575" cy="307975"/>
            </a:xfrm>
          </p:grpSpPr>
          <p:sp>
            <p:nvSpPr>
              <p:cNvPr id="128" name="타원 127"/>
              <p:cNvSpPr/>
              <p:nvPr/>
            </p:nvSpPr>
            <p:spPr>
              <a:xfrm>
                <a:off x="3815715" y="5749290"/>
                <a:ext cx="227330" cy="227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3796030" y="5723890"/>
                <a:ext cx="279400" cy="3079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400" dirty="0"/>
                  <a:t>S</a:t>
                </a:r>
                <a:endParaRPr lang="ko-KR" altLang="en-US" sz="1400" dirty="0"/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4776470" y="5723890"/>
              <a:ext cx="282575" cy="307975"/>
              <a:chOff x="4776470" y="5723890"/>
              <a:chExt cx="282575" cy="307975"/>
            </a:xfrm>
          </p:grpSpPr>
          <p:sp>
            <p:nvSpPr>
              <p:cNvPr id="131" name="타원 130"/>
              <p:cNvSpPr/>
              <p:nvPr/>
            </p:nvSpPr>
            <p:spPr>
              <a:xfrm>
                <a:off x="4797425" y="5749290"/>
                <a:ext cx="227330" cy="227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4777740" y="5723890"/>
                <a:ext cx="279400" cy="3079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400" dirty="0"/>
                  <a:t>S</a:t>
                </a:r>
                <a:endParaRPr lang="ko-KR" altLang="en-US" sz="1400" dirty="0"/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4081145" y="4813300"/>
              <a:ext cx="642620" cy="300990"/>
              <a:chOff x="4081145" y="4813300"/>
              <a:chExt cx="642620" cy="300990"/>
            </a:xfrm>
          </p:grpSpPr>
          <p:sp>
            <p:nvSpPr>
              <p:cNvPr id="133" name="원호 132"/>
              <p:cNvSpPr/>
              <p:nvPr/>
            </p:nvSpPr>
            <p:spPr>
              <a:xfrm>
                <a:off x="4081145" y="4813300"/>
                <a:ext cx="642620" cy="274320"/>
              </a:xfrm>
              <a:prstGeom prst="arc">
                <a:avLst>
                  <a:gd name="adj1" fmla="val 11427814"/>
                  <a:gd name="adj2" fmla="val 21164715"/>
                </a:avLst>
              </a:prstGeom>
              <a:ln w="31750" cmpd="sng">
                <a:solidFill>
                  <a:schemeClr val="bg1">
                    <a:lumMod val="65000"/>
                  </a:schemeClr>
                </a:solidFill>
                <a:prstDash val="sys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34" name="원호 133"/>
              <p:cNvSpPr/>
              <p:nvPr/>
            </p:nvSpPr>
            <p:spPr>
              <a:xfrm rot="10800000">
                <a:off x="4081145" y="4839970"/>
                <a:ext cx="642620" cy="274320"/>
              </a:xfrm>
              <a:prstGeom prst="arc">
                <a:avLst>
                  <a:gd name="adj1" fmla="val 11427814"/>
                  <a:gd name="adj2" fmla="val 21164715"/>
                </a:avLst>
              </a:prstGeom>
              <a:ln w="31750" cmpd="sng">
                <a:solidFill>
                  <a:schemeClr val="bg1">
                    <a:lumMod val="65000"/>
                  </a:schemeClr>
                </a:solidFill>
                <a:prstDash val="sys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4081145" y="5262245"/>
              <a:ext cx="642620" cy="300990"/>
              <a:chOff x="4081145" y="5262245"/>
              <a:chExt cx="642620" cy="300990"/>
            </a:xfrm>
          </p:grpSpPr>
          <p:sp>
            <p:nvSpPr>
              <p:cNvPr id="137" name="원호 136"/>
              <p:cNvSpPr/>
              <p:nvPr/>
            </p:nvSpPr>
            <p:spPr>
              <a:xfrm>
                <a:off x="4081145" y="5262245"/>
                <a:ext cx="642620" cy="274320"/>
              </a:xfrm>
              <a:prstGeom prst="arc">
                <a:avLst>
                  <a:gd name="adj1" fmla="val 11427814"/>
                  <a:gd name="adj2" fmla="val 21164715"/>
                </a:avLst>
              </a:prstGeom>
              <a:ln w="31750" cmpd="sng">
                <a:solidFill>
                  <a:schemeClr val="bg1">
                    <a:lumMod val="65000"/>
                  </a:schemeClr>
                </a:solidFill>
                <a:prstDash val="sys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38" name="원호 137"/>
              <p:cNvSpPr/>
              <p:nvPr/>
            </p:nvSpPr>
            <p:spPr>
              <a:xfrm rot="10800000">
                <a:off x="4081145" y="5288915"/>
                <a:ext cx="642620" cy="274320"/>
              </a:xfrm>
              <a:prstGeom prst="arc">
                <a:avLst>
                  <a:gd name="adj1" fmla="val 11427814"/>
                  <a:gd name="adj2" fmla="val 21164715"/>
                </a:avLst>
              </a:prstGeom>
              <a:ln w="31750" cmpd="sng">
                <a:solidFill>
                  <a:schemeClr val="bg1">
                    <a:lumMod val="65000"/>
                  </a:schemeClr>
                </a:solidFill>
                <a:prstDash val="sys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4081145" y="5712460"/>
              <a:ext cx="642620" cy="300990"/>
              <a:chOff x="4081145" y="5712460"/>
              <a:chExt cx="642620" cy="300990"/>
            </a:xfrm>
          </p:grpSpPr>
          <p:sp>
            <p:nvSpPr>
              <p:cNvPr id="140" name="원호 139"/>
              <p:cNvSpPr/>
              <p:nvPr/>
            </p:nvSpPr>
            <p:spPr>
              <a:xfrm>
                <a:off x="4081145" y="5712460"/>
                <a:ext cx="642620" cy="274320"/>
              </a:xfrm>
              <a:prstGeom prst="arc">
                <a:avLst>
                  <a:gd name="adj1" fmla="val 11427814"/>
                  <a:gd name="adj2" fmla="val 21164715"/>
                </a:avLst>
              </a:prstGeom>
              <a:ln w="31750" cmpd="sng">
                <a:solidFill>
                  <a:schemeClr val="bg1">
                    <a:lumMod val="65000"/>
                  </a:schemeClr>
                </a:solidFill>
                <a:prstDash val="sys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1" name="원호 140"/>
              <p:cNvSpPr/>
              <p:nvPr/>
            </p:nvSpPr>
            <p:spPr>
              <a:xfrm rot="10800000">
                <a:off x="4081145" y="5739130"/>
                <a:ext cx="642620" cy="274320"/>
              </a:xfrm>
              <a:prstGeom prst="arc">
                <a:avLst>
                  <a:gd name="adj1" fmla="val 11427814"/>
                  <a:gd name="adj2" fmla="val 21164715"/>
                </a:avLst>
              </a:prstGeom>
              <a:ln w="31750" cmpd="sng">
                <a:solidFill>
                  <a:schemeClr val="bg1">
                    <a:lumMod val="65000"/>
                  </a:schemeClr>
                </a:solidFill>
                <a:prstDash val="sys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3937000" y="3988435"/>
              <a:ext cx="346075" cy="194310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out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996055" y="4225925"/>
              <a:ext cx="248920" cy="196215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in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612640" y="4016375"/>
              <a:ext cx="248920" cy="196215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accent4">
                      <a:lumMod val="75000"/>
                    </a:schemeClr>
                  </a:solidFill>
                </a:rPr>
                <a:t>in</a:t>
              </a:r>
              <a:endParaRPr lang="ko-KR" altLang="en-US" sz="105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544060" y="4225925"/>
              <a:ext cx="346075" cy="194310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accent4">
                      <a:lumMod val="75000"/>
                    </a:schemeClr>
                  </a:solidFill>
                </a:rPr>
                <a:t>out</a:t>
              </a:r>
              <a:endParaRPr lang="ko-KR" altLang="en-US" sz="105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grpSp>
          <p:nvGrpSpPr>
            <p:cNvPr id="143" name="그룹 142"/>
            <p:cNvGrpSpPr/>
            <p:nvPr/>
          </p:nvGrpSpPr>
          <p:grpSpPr>
            <a:xfrm>
              <a:off x="4776470" y="2928620"/>
              <a:ext cx="282575" cy="307975"/>
              <a:chOff x="4776470" y="2928620"/>
              <a:chExt cx="282575" cy="307975"/>
            </a:xfrm>
          </p:grpSpPr>
          <p:sp>
            <p:nvSpPr>
              <p:cNvPr id="144" name="타원 143"/>
              <p:cNvSpPr/>
              <p:nvPr/>
            </p:nvSpPr>
            <p:spPr>
              <a:xfrm>
                <a:off x="4797425" y="2954020"/>
                <a:ext cx="227330" cy="227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4777740" y="2928620"/>
                <a:ext cx="279400" cy="3079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400" dirty="0"/>
                  <a:t>S</a:t>
                </a:r>
                <a:endParaRPr lang="ko-KR" altLang="en-US" sz="1400" dirty="0"/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 rot="18979706">
              <a:off x="3821865" y="3149400"/>
              <a:ext cx="604520" cy="194310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IP, Port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054850" y="5262245"/>
              <a:ext cx="954405" cy="8458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DB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Relation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Plan</a:t>
              </a:r>
            </a:p>
            <a:p>
              <a:pPr algn="ctr"/>
              <a:r>
                <a:rPr lang="en-US" altLang="ko-KR" sz="900" b="1" dirty="0">
                  <a:solidFill>
                    <a:schemeClr val="accent3">
                      <a:lumMod val="75000"/>
                    </a:schemeClr>
                  </a:solidFill>
                </a:rPr>
                <a:t>&lt;</a:t>
              </a:r>
              <a:r>
                <a:rPr lang="en-US" altLang="ko-KR" sz="900" b="1" dirty="0" smtClean="0">
                  <a:solidFill>
                    <a:schemeClr val="accent3">
                      <a:lumMod val="75000"/>
                    </a:schemeClr>
                  </a:solidFill>
                </a:rPr>
                <a:t>ER-win</a:t>
              </a:r>
              <a:r>
                <a:rPr lang="en-US" altLang="ko-KR" sz="900" b="1" dirty="0">
                  <a:solidFill>
                    <a:schemeClr val="accent3">
                      <a:lumMod val="75000"/>
                    </a:schemeClr>
                  </a:solidFill>
                </a:rPr>
                <a:t>&gt;</a:t>
              </a:r>
            </a:p>
          </p:txBody>
        </p:sp>
        <p:cxnSp>
          <p:nvCxnSpPr>
            <p:cNvPr id="148" name="직선 화살표 연결선 147"/>
            <p:cNvCxnSpPr/>
            <p:nvPr/>
          </p:nvCxnSpPr>
          <p:spPr>
            <a:xfrm flipV="1">
              <a:off x="7532370" y="4839970"/>
              <a:ext cx="0" cy="327660"/>
            </a:xfrm>
            <a:prstGeom prst="straightConnector1">
              <a:avLst/>
            </a:prstGeom>
            <a:ln w="31750" cmpd="sng">
              <a:solidFill>
                <a:schemeClr val="accent3">
                  <a:lumMod val="50000"/>
                  <a:alpha val="31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원호 148"/>
            <p:cNvSpPr/>
            <p:nvPr/>
          </p:nvSpPr>
          <p:spPr>
            <a:xfrm rot="10800000">
              <a:off x="2661920" y="3469005"/>
              <a:ext cx="354965" cy="225425"/>
            </a:xfrm>
            <a:prstGeom prst="arc">
              <a:avLst>
                <a:gd name="adj1" fmla="val 10806912"/>
                <a:gd name="adj2" fmla="val 143285"/>
              </a:avLst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5306" tIns="32653" rIns="65306" bIns="32653"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0" name="원호 149"/>
            <p:cNvSpPr/>
            <p:nvPr/>
          </p:nvSpPr>
          <p:spPr>
            <a:xfrm rot="5400000">
              <a:off x="3619500" y="2782570"/>
              <a:ext cx="370205" cy="225425"/>
            </a:xfrm>
            <a:prstGeom prst="arc">
              <a:avLst>
                <a:gd name="adj1" fmla="val 10806912"/>
                <a:gd name="adj2" fmla="val 143285"/>
              </a:avLst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5306" tIns="32653" rIns="65306" bIns="32653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9445" y="2752725"/>
              <a:ext cx="541655" cy="196215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accent4">
                      <a:lumMod val="75000"/>
                    </a:schemeClr>
                  </a:solidFill>
                </a:rPr>
                <a:t>accept</a:t>
              </a:r>
              <a:endParaRPr lang="ko-KR" altLang="en-US" sz="105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grpSp>
          <p:nvGrpSpPr>
            <p:cNvPr id="214" name="그룹 213"/>
            <p:cNvGrpSpPr/>
            <p:nvPr/>
          </p:nvGrpSpPr>
          <p:grpSpPr>
            <a:xfrm>
              <a:off x="1421130" y="1440815"/>
              <a:ext cx="806450" cy="767080"/>
              <a:chOff x="1421130" y="1440815"/>
              <a:chExt cx="806450" cy="767080"/>
            </a:xfrm>
          </p:grpSpPr>
          <p:grpSp>
            <p:nvGrpSpPr>
              <p:cNvPr id="170" name="그룹 169"/>
              <p:cNvGrpSpPr/>
              <p:nvPr/>
            </p:nvGrpSpPr>
            <p:grpSpPr>
              <a:xfrm>
                <a:off x="1865630" y="1945005"/>
                <a:ext cx="254635" cy="254635"/>
                <a:chOff x="1865630" y="1945005"/>
                <a:chExt cx="254635" cy="254635"/>
              </a:xfrm>
            </p:grpSpPr>
            <p:sp>
              <p:nvSpPr>
                <p:cNvPr id="171" name="원형 170"/>
                <p:cNvSpPr/>
                <p:nvPr/>
              </p:nvSpPr>
              <p:spPr>
                <a:xfrm rot="2700000">
                  <a:off x="1865630" y="1945005"/>
                  <a:ext cx="254635" cy="254635"/>
                </a:xfrm>
                <a:prstGeom prst="pie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타원 171"/>
                <p:cNvSpPr/>
                <p:nvPr/>
              </p:nvSpPr>
              <p:spPr>
                <a:xfrm>
                  <a:off x="1957705" y="1985010"/>
                  <a:ext cx="30480" cy="30480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</p:grpSp>
          <p:grpSp>
            <p:nvGrpSpPr>
              <p:cNvPr id="179" name="그룹 178"/>
              <p:cNvGrpSpPr/>
              <p:nvPr/>
            </p:nvGrpSpPr>
            <p:grpSpPr>
              <a:xfrm>
                <a:off x="1725295" y="1836420"/>
                <a:ext cx="254635" cy="254635"/>
                <a:chOff x="1725295" y="1836420"/>
                <a:chExt cx="254635" cy="254635"/>
              </a:xfrm>
            </p:grpSpPr>
            <p:sp>
              <p:nvSpPr>
                <p:cNvPr id="180" name="원형 179"/>
                <p:cNvSpPr/>
                <p:nvPr/>
              </p:nvSpPr>
              <p:spPr>
                <a:xfrm rot="2700000">
                  <a:off x="1725295" y="1836420"/>
                  <a:ext cx="254635" cy="254635"/>
                </a:xfrm>
                <a:prstGeom prst="pie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타원 180"/>
                <p:cNvSpPr/>
                <p:nvPr/>
              </p:nvSpPr>
              <p:spPr>
                <a:xfrm>
                  <a:off x="1817370" y="1875790"/>
                  <a:ext cx="30480" cy="30480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</p:grpSp>
          <p:grpSp>
            <p:nvGrpSpPr>
              <p:cNvPr id="182" name="그룹 181"/>
              <p:cNvGrpSpPr/>
              <p:nvPr/>
            </p:nvGrpSpPr>
            <p:grpSpPr>
              <a:xfrm>
                <a:off x="1840230" y="1622425"/>
                <a:ext cx="254635" cy="254635"/>
                <a:chOff x="1840230" y="1622425"/>
                <a:chExt cx="254635" cy="254635"/>
              </a:xfrm>
            </p:grpSpPr>
            <p:sp>
              <p:nvSpPr>
                <p:cNvPr id="183" name="원형 182"/>
                <p:cNvSpPr/>
                <p:nvPr/>
              </p:nvSpPr>
              <p:spPr>
                <a:xfrm rot="2700000">
                  <a:off x="1840230" y="1622425"/>
                  <a:ext cx="254635" cy="254635"/>
                </a:xfrm>
                <a:prstGeom prst="pie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1932305" y="1661795"/>
                  <a:ext cx="30480" cy="30480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</p:grpSp>
          <p:grpSp>
            <p:nvGrpSpPr>
              <p:cNvPr id="185" name="그룹 184"/>
              <p:cNvGrpSpPr/>
              <p:nvPr/>
            </p:nvGrpSpPr>
            <p:grpSpPr>
              <a:xfrm>
                <a:off x="1972945" y="1765935"/>
                <a:ext cx="254635" cy="254635"/>
                <a:chOff x="1972945" y="1765935"/>
                <a:chExt cx="254635" cy="254635"/>
              </a:xfrm>
            </p:grpSpPr>
            <p:sp>
              <p:nvSpPr>
                <p:cNvPr id="186" name="원형 185"/>
                <p:cNvSpPr/>
                <p:nvPr/>
              </p:nvSpPr>
              <p:spPr>
                <a:xfrm rot="2700000">
                  <a:off x="1972945" y="1765935"/>
                  <a:ext cx="254635" cy="254635"/>
                </a:xfrm>
                <a:prstGeom prst="pie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>
                  <a:off x="2065020" y="1805940"/>
                  <a:ext cx="30480" cy="30480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</p:grpSp>
          <p:grpSp>
            <p:nvGrpSpPr>
              <p:cNvPr id="194" name="그룹 193"/>
              <p:cNvGrpSpPr/>
              <p:nvPr/>
            </p:nvGrpSpPr>
            <p:grpSpPr>
              <a:xfrm>
                <a:off x="1685925" y="1550035"/>
                <a:ext cx="254635" cy="254635"/>
                <a:chOff x="1685925" y="1550035"/>
                <a:chExt cx="254635" cy="254635"/>
              </a:xfrm>
            </p:grpSpPr>
            <p:sp>
              <p:nvSpPr>
                <p:cNvPr id="195" name="원형 194"/>
                <p:cNvSpPr/>
                <p:nvPr/>
              </p:nvSpPr>
              <p:spPr>
                <a:xfrm rot="2700000">
                  <a:off x="1685925" y="1550035"/>
                  <a:ext cx="254635" cy="254635"/>
                </a:xfrm>
                <a:prstGeom prst="pie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타원 195"/>
                <p:cNvSpPr/>
                <p:nvPr/>
              </p:nvSpPr>
              <p:spPr>
                <a:xfrm>
                  <a:off x="1777365" y="1589405"/>
                  <a:ext cx="30480" cy="30480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</p:grpSp>
          <p:grpSp>
            <p:nvGrpSpPr>
              <p:cNvPr id="202" name="그룹 201"/>
              <p:cNvGrpSpPr/>
              <p:nvPr/>
            </p:nvGrpSpPr>
            <p:grpSpPr>
              <a:xfrm>
                <a:off x="1972945" y="1440815"/>
                <a:ext cx="254635" cy="254635"/>
                <a:chOff x="1972945" y="1440815"/>
                <a:chExt cx="254635" cy="254635"/>
              </a:xfrm>
            </p:grpSpPr>
            <p:sp>
              <p:nvSpPr>
                <p:cNvPr id="203" name="원형 202"/>
                <p:cNvSpPr/>
                <p:nvPr/>
              </p:nvSpPr>
              <p:spPr>
                <a:xfrm rot="2700000">
                  <a:off x="1972945" y="1440815"/>
                  <a:ext cx="254635" cy="254635"/>
                </a:xfrm>
                <a:prstGeom prst="pie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타원 203"/>
                <p:cNvSpPr/>
                <p:nvPr/>
              </p:nvSpPr>
              <p:spPr>
                <a:xfrm>
                  <a:off x="2065020" y="1480185"/>
                  <a:ext cx="30480" cy="30480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</p:grpSp>
          <p:grpSp>
            <p:nvGrpSpPr>
              <p:cNvPr id="205" name="그룹 204"/>
              <p:cNvGrpSpPr/>
              <p:nvPr/>
            </p:nvGrpSpPr>
            <p:grpSpPr>
              <a:xfrm>
                <a:off x="1570355" y="1952625"/>
                <a:ext cx="254635" cy="254635"/>
                <a:chOff x="1570355" y="1952625"/>
                <a:chExt cx="254635" cy="254635"/>
              </a:xfrm>
            </p:grpSpPr>
            <p:sp>
              <p:nvSpPr>
                <p:cNvPr id="206" name="원형 205"/>
                <p:cNvSpPr/>
                <p:nvPr/>
              </p:nvSpPr>
              <p:spPr>
                <a:xfrm rot="2700000">
                  <a:off x="1570355" y="1952625"/>
                  <a:ext cx="254635" cy="254635"/>
                </a:xfrm>
                <a:prstGeom prst="pie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타원 206"/>
                <p:cNvSpPr/>
                <p:nvPr/>
              </p:nvSpPr>
              <p:spPr>
                <a:xfrm>
                  <a:off x="1662430" y="1991995"/>
                  <a:ext cx="30480" cy="30480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</p:grpSp>
          <p:grpSp>
            <p:nvGrpSpPr>
              <p:cNvPr id="208" name="그룹 207"/>
              <p:cNvGrpSpPr/>
              <p:nvPr/>
            </p:nvGrpSpPr>
            <p:grpSpPr>
              <a:xfrm>
                <a:off x="1421130" y="1771015"/>
                <a:ext cx="254635" cy="254635"/>
                <a:chOff x="1421130" y="1771015"/>
                <a:chExt cx="254635" cy="254635"/>
              </a:xfrm>
            </p:grpSpPr>
            <p:sp>
              <p:nvSpPr>
                <p:cNvPr id="209" name="원형 208"/>
                <p:cNvSpPr/>
                <p:nvPr/>
              </p:nvSpPr>
              <p:spPr>
                <a:xfrm rot="2700000">
                  <a:off x="1421130" y="1771015"/>
                  <a:ext cx="254635" cy="254635"/>
                </a:xfrm>
                <a:prstGeom prst="pie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타원 209"/>
                <p:cNvSpPr/>
                <p:nvPr/>
              </p:nvSpPr>
              <p:spPr>
                <a:xfrm>
                  <a:off x="1513205" y="1810385"/>
                  <a:ext cx="30480" cy="30480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</p:grpSp>
          <p:grpSp>
            <p:nvGrpSpPr>
              <p:cNvPr id="211" name="그룹 210"/>
              <p:cNvGrpSpPr/>
              <p:nvPr/>
            </p:nvGrpSpPr>
            <p:grpSpPr>
              <a:xfrm>
                <a:off x="1505585" y="1482090"/>
                <a:ext cx="254635" cy="254635"/>
                <a:chOff x="1505585" y="1482090"/>
                <a:chExt cx="254635" cy="254635"/>
              </a:xfrm>
            </p:grpSpPr>
            <p:sp>
              <p:nvSpPr>
                <p:cNvPr id="212" name="원형 211"/>
                <p:cNvSpPr/>
                <p:nvPr/>
              </p:nvSpPr>
              <p:spPr>
                <a:xfrm rot="2700000">
                  <a:off x="1505585" y="1482090"/>
                  <a:ext cx="254635" cy="254635"/>
                </a:xfrm>
                <a:prstGeom prst="pie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타원 212"/>
                <p:cNvSpPr/>
                <p:nvPr/>
              </p:nvSpPr>
              <p:spPr>
                <a:xfrm>
                  <a:off x="1597660" y="1521460"/>
                  <a:ext cx="30480" cy="30480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cxnSp>
          <p:nvCxnSpPr>
            <p:cNvPr id="230" name="직선 연결선 229"/>
            <p:cNvCxnSpPr/>
            <p:nvPr/>
          </p:nvCxnSpPr>
          <p:spPr>
            <a:xfrm>
              <a:off x="1134745" y="2458720"/>
              <a:ext cx="6874510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원호 241"/>
            <p:cNvSpPr/>
            <p:nvPr/>
          </p:nvSpPr>
          <p:spPr>
            <a:xfrm rot="16200000" flipH="1">
              <a:off x="5177155" y="3648075"/>
              <a:ext cx="365125" cy="225425"/>
            </a:xfrm>
            <a:prstGeom prst="arc">
              <a:avLst>
                <a:gd name="adj1" fmla="val 10806912"/>
                <a:gd name="adj2" fmla="val 143285"/>
              </a:avLst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5306" tIns="32653" rIns="65306" bIns="32653"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723130" y="3612515"/>
              <a:ext cx="576580" cy="196215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Start( )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34745" y="2588260"/>
              <a:ext cx="1358265" cy="9658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06" tIns="32653" rIns="65306" bIns="326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Main Method</a:t>
              </a:r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47370" y="880745"/>
            <a:ext cx="246697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ea typeface="HY견고딕" panose="02030600000101010101" pitchFamily="18" charset="-127"/>
                <a:cs typeface="Hack" panose="020B0609030202020204" pitchFamily="49" charset="0"/>
              </a:rPr>
              <a:t>DESIGN-MAP FLOWCHART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71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150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47370" y="880745"/>
            <a:ext cx="1631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ea typeface="HY견고딕" panose="02030600000101010101" pitchFamily="18" charset="-127"/>
                <a:cs typeface="Hack" panose="020B0609030202020204" pitchFamily="49" charset="0"/>
              </a:rPr>
              <a:t>PACKAGE STUDY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/>
          <p:cNvSpPr txBox="1"/>
          <p:nvPr/>
        </p:nvSpPr>
        <p:spPr>
          <a:xfrm>
            <a:off x="547370" y="1357684"/>
            <a:ext cx="769473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._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오라클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데이터베이스 서버와 연결하여 정보를 주고 받는 기능을 담당하는 패키지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._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db.vo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기능 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실행시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데이터베이스와 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입출력할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메세지를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담는 패키지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messenger.client.chat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대화방 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스레드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패키지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messenger.client.Emoticon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접속시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이모티콘을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연동해주는 패키지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messenger.client.friend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	: 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 클라이언트와 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스레드를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담당하는 패키지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messenger.client.member_table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 목록을 담당하는 패키지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messenger.client.view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	: 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화면부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패키지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messenger.client.view.dialog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UI 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다이얼로그 패키지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messenger.client.images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	: 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로그인창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보노보노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  <a:endParaRPr lang="en-US" altLang="ko-KR" sz="1200" b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messenger.server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		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 서버를 담당하는 패키지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messenger.server.images.background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백그라운드 이미지 패키지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messenger.server.images.emoticon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	: </a:t>
            </a:r>
            <a:r>
              <a:rPr lang="ko-KR" altLang="en-US" sz="12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패키지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messenger.server.images.profile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사진 이미지 패키지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289142" y="0"/>
            <a:ext cx="8829675" cy="978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messenger</a:t>
            </a:r>
            <a:r>
              <a:rPr lang="en-US" altLang="ko-KR" sz="1000" dirty="0"/>
              <a:t>._</a:t>
            </a:r>
            <a:r>
              <a:rPr lang="en-US" altLang="ko-KR" sz="1000" dirty="0" err="1"/>
              <a:t>db</a:t>
            </a:r>
            <a:r>
              <a:rPr lang="en-US" altLang="ko-KR" sz="1000" dirty="0"/>
              <a:t> : </a:t>
            </a:r>
            <a:r>
              <a:rPr lang="ko-KR" altLang="en-US" sz="1000" dirty="0" err="1"/>
              <a:t>오라클</a:t>
            </a:r>
            <a:r>
              <a:rPr lang="ko-KR" altLang="en-US" sz="1000" dirty="0"/>
              <a:t> 데이터베이스 서버와 연결하여 정보를 주고 받는 기능을 담당하는 패키지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ChatDAO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대화방의 생성부터 삭제까지의 활동 시에 데이터베이스에 로그데이터를 입력하고 수정하고 삭제하는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DBConnection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오라클</a:t>
            </a:r>
            <a:r>
              <a:rPr lang="ko-KR" altLang="en-US" sz="1000" dirty="0"/>
              <a:t> 데이터베이스 서버와 연결하기 위한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MemberDAO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 목록이나 회원 정보 열람</a:t>
            </a:r>
            <a:r>
              <a:rPr lang="en-US" altLang="ko-KR" sz="1000" dirty="0"/>
              <a:t>, </a:t>
            </a:r>
            <a:r>
              <a:rPr lang="ko-KR" altLang="en-US" sz="1000" dirty="0"/>
              <a:t>회원 정보의 </a:t>
            </a:r>
            <a:r>
              <a:rPr lang="ko-KR" altLang="en-US" sz="1000" dirty="0" err="1"/>
              <a:t>수정시에</a:t>
            </a:r>
            <a:r>
              <a:rPr lang="ko-KR" altLang="en-US" sz="1000" dirty="0"/>
              <a:t> 데이터베이스로부터 정보를 받아오는 클래스</a:t>
            </a:r>
          </a:p>
          <a:p>
            <a:r>
              <a:rPr lang="en-US" altLang="ko-KR" sz="1000" dirty="0" smtClean="0"/>
              <a:t>	messenger</a:t>
            </a:r>
            <a:r>
              <a:rPr lang="en-US" altLang="ko-KR" sz="1000" dirty="0"/>
              <a:t>._</a:t>
            </a:r>
            <a:r>
              <a:rPr lang="en-US" altLang="ko-KR" sz="1000" dirty="0" err="1"/>
              <a:t>db.vo</a:t>
            </a:r>
            <a:r>
              <a:rPr lang="en-US" altLang="ko-KR" sz="1000" dirty="0"/>
              <a:t> : </a:t>
            </a:r>
            <a:r>
              <a:rPr lang="ko-KR" altLang="en-US" sz="1000" dirty="0"/>
              <a:t>클라이언트 기능 </a:t>
            </a:r>
            <a:r>
              <a:rPr lang="ko-KR" altLang="en-US" sz="1000" dirty="0" err="1"/>
              <a:t>실행시</a:t>
            </a:r>
            <a:r>
              <a:rPr lang="ko-KR" altLang="en-US" sz="1000" dirty="0"/>
              <a:t> 데이터베이스와 </a:t>
            </a:r>
            <a:r>
              <a:rPr lang="ko-KR" altLang="en-US" sz="1000" dirty="0" err="1"/>
              <a:t>입출력할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메세지를</a:t>
            </a:r>
            <a:r>
              <a:rPr lang="ko-KR" altLang="en-US" sz="1000" dirty="0"/>
              <a:t> 담는 패키지</a:t>
            </a:r>
          </a:p>
          <a:p>
            <a:endParaRPr lang="ko-KR" altLang="en-US" sz="1000" dirty="0"/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ChatVO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 smtClean="0"/>
              <a:t>채</a:t>
            </a:r>
            <a:r>
              <a:rPr lang="ko-KR" altLang="en-US" sz="1000" dirty="0"/>
              <a:t>팅</a:t>
            </a:r>
            <a:r>
              <a:rPr lang="ko-KR" altLang="en-US" sz="1000" dirty="0" smtClean="0"/>
              <a:t>정보 담는 클래스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en-US" altLang="ko-KR" sz="1000" dirty="0" err="1" smtClean="0"/>
              <a:t>MemberVO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자신과 친구들의 정보를 담은 </a:t>
            </a:r>
            <a:r>
              <a:rPr lang="en-US" altLang="ko-KR" sz="1000" dirty="0"/>
              <a:t>getter/setter </a:t>
            </a:r>
            <a:r>
              <a:rPr lang="ko-KR" altLang="en-US" sz="1000" dirty="0"/>
              <a:t>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RoomVO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대화방 정보를 담는 </a:t>
            </a:r>
            <a:r>
              <a:rPr lang="en-US" altLang="ko-KR" sz="1000" dirty="0"/>
              <a:t>getter/setter </a:t>
            </a:r>
            <a:r>
              <a:rPr lang="ko-KR" altLang="en-US" sz="1000" dirty="0"/>
              <a:t>클래스</a:t>
            </a:r>
          </a:p>
          <a:p>
            <a:endParaRPr lang="en-US" altLang="ko-KR" sz="1000" dirty="0"/>
          </a:p>
          <a:p>
            <a:r>
              <a:rPr lang="en-US" altLang="ko-KR" sz="1000" dirty="0" err="1" smtClean="0"/>
              <a:t>messenger</a:t>
            </a:r>
            <a:r>
              <a:rPr lang="en-US" altLang="ko-KR" sz="1000" dirty="0" err="1"/>
              <a:t>._protocol</a:t>
            </a:r>
            <a:r>
              <a:rPr lang="en-US" altLang="ko-KR" sz="1000" dirty="0"/>
              <a:t> : </a:t>
            </a:r>
            <a:r>
              <a:rPr lang="ko-KR" altLang="en-US" sz="1000" dirty="0"/>
              <a:t>통신에 필요한 프로토콜을 설정한 패키지 </a:t>
            </a:r>
          </a:p>
          <a:p>
            <a:r>
              <a:rPr lang="en-US" altLang="ko-KR" sz="1000" dirty="0" smtClean="0"/>
              <a:t>	Message </a:t>
            </a:r>
            <a:r>
              <a:rPr lang="en-US" altLang="ko-KR" sz="1000" dirty="0"/>
              <a:t>: </a:t>
            </a:r>
            <a:r>
              <a:rPr lang="ko-KR" altLang="en-US" sz="1000" dirty="0"/>
              <a:t>클라이언트 기능 프로토콜 클래스</a:t>
            </a:r>
          </a:p>
          <a:p>
            <a:r>
              <a:rPr lang="en-US" altLang="ko-KR" sz="1000" dirty="0" smtClean="0"/>
              <a:t>	Port </a:t>
            </a:r>
            <a:r>
              <a:rPr lang="en-US" altLang="ko-KR" sz="1000" dirty="0"/>
              <a:t>: </a:t>
            </a:r>
            <a:r>
              <a:rPr lang="ko-KR" altLang="en-US" sz="1000" dirty="0"/>
              <a:t>친구</a:t>
            </a:r>
            <a:r>
              <a:rPr lang="en-US" altLang="ko-KR" sz="1000" dirty="0"/>
              <a:t>,</a:t>
            </a:r>
            <a:r>
              <a:rPr lang="ko-KR" altLang="en-US" sz="1000" dirty="0"/>
              <a:t>채팅</a:t>
            </a:r>
            <a:r>
              <a:rPr lang="en-US" altLang="ko-KR" sz="1000" dirty="0"/>
              <a:t>,</a:t>
            </a:r>
            <a:r>
              <a:rPr lang="ko-KR" altLang="en-US" sz="1000" dirty="0" err="1"/>
              <a:t>이모티콘</a:t>
            </a:r>
            <a:r>
              <a:rPr lang="ko-KR" altLang="en-US" sz="1000" dirty="0"/>
              <a:t> 포트번호 클래스</a:t>
            </a:r>
          </a:p>
          <a:p>
            <a:r>
              <a:rPr lang="en-US" altLang="ko-KR" sz="1000" dirty="0" smtClean="0"/>
              <a:t>	Server </a:t>
            </a:r>
            <a:r>
              <a:rPr lang="en-US" altLang="ko-KR" sz="1000" dirty="0"/>
              <a:t>: </a:t>
            </a:r>
            <a:r>
              <a:rPr lang="ko-KR" altLang="en-US" sz="1000" dirty="0"/>
              <a:t>서버 </a:t>
            </a:r>
            <a:r>
              <a:rPr lang="ko-KR" altLang="en-US" sz="1000" dirty="0" err="1"/>
              <a:t>아이피</a:t>
            </a:r>
            <a:r>
              <a:rPr lang="ko-KR" altLang="en-US" sz="1000" dirty="0"/>
              <a:t> 클래스</a:t>
            </a:r>
          </a:p>
          <a:p>
            <a:endParaRPr lang="en-US" altLang="ko-KR" sz="1000" dirty="0" smtClean="0"/>
          </a:p>
          <a:p>
            <a:r>
              <a:rPr lang="en-US" altLang="ko-KR" sz="1000" dirty="0" err="1" smtClean="0"/>
              <a:t>messenger.client.chat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대화방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패키지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GetChatVO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대화방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클래스</a:t>
            </a:r>
          </a:p>
          <a:p>
            <a:endParaRPr lang="en-US" altLang="ko-KR" sz="1000" dirty="0"/>
          </a:p>
          <a:p>
            <a:r>
              <a:rPr lang="en-US" altLang="ko-KR" sz="1000" dirty="0" err="1" smtClean="0"/>
              <a:t>messenger.client.Emoticon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서버 </a:t>
            </a:r>
            <a:r>
              <a:rPr lang="ko-KR" altLang="en-US" sz="1000" dirty="0" err="1"/>
              <a:t>접속시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이모티콘을</a:t>
            </a:r>
            <a:r>
              <a:rPr lang="ko-KR" altLang="en-US" sz="1000" dirty="0"/>
              <a:t> 연동해주는 패키지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GetEmoticon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서버 </a:t>
            </a:r>
            <a:r>
              <a:rPr lang="ko-KR" altLang="en-US" sz="1000" dirty="0" err="1"/>
              <a:t>접속시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이모티콘을</a:t>
            </a:r>
            <a:r>
              <a:rPr lang="ko-KR" altLang="en-US" sz="1000" dirty="0"/>
              <a:t> 연동해주는 클래스</a:t>
            </a:r>
          </a:p>
          <a:p>
            <a:endParaRPr lang="en-US" altLang="ko-KR" sz="1000" dirty="0" smtClean="0"/>
          </a:p>
          <a:p>
            <a:r>
              <a:rPr lang="en-US" altLang="ko-KR" sz="1000" dirty="0" err="1" smtClean="0"/>
              <a:t>messenger.client.friend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 클라이언트와 </a:t>
            </a:r>
            <a:r>
              <a:rPr lang="ko-KR" altLang="en-US" sz="1000" dirty="0" err="1"/>
              <a:t>스레드를</a:t>
            </a:r>
            <a:r>
              <a:rPr lang="ko-KR" altLang="en-US" sz="1000" dirty="0"/>
              <a:t> 담당하는 패키지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ClientFriend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 기능을 관리하는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ClientFriendadd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 추가 기능을 실행하기 위한  클라이언트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ClientFriendDelete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 삭제 기능을 실행하기 위한 클라이언트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ClientFriendList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 목록을 불러내기 위한 클라이언트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ClientFriendSearch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 검색 기능을 실행하기 위한 클라이언트 클래스</a:t>
            </a:r>
          </a:p>
          <a:p>
            <a:endParaRPr lang="ko-KR" altLang="en-US" sz="1000" dirty="0"/>
          </a:p>
          <a:p>
            <a:r>
              <a:rPr lang="en-US" altLang="ko-KR" sz="1000" dirty="0" err="1" smtClean="0"/>
              <a:t>messenger.client.member_table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 목록을 담당하는 </a:t>
            </a:r>
            <a:r>
              <a:rPr lang="ko-KR" altLang="en-US" sz="1000" dirty="0" smtClean="0"/>
              <a:t>패키지</a:t>
            </a:r>
            <a:endParaRPr lang="ko-KR" altLang="en-US" sz="1000" dirty="0"/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MemberVOCell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친구목록이 새로 </a:t>
            </a:r>
            <a:r>
              <a:rPr lang="ko-KR" altLang="en-US" sz="1000" dirty="0" err="1"/>
              <a:t>추가될때</a:t>
            </a:r>
            <a:r>
              <a:rPr lang="ko-KR" altLang="en-US" sz="1000" dirty="0"/>
              <a:t> 갱신되는 컴포넌트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MemberVOTable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친구로우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한개의</a:t>
            </a:r>
            <a:r>
              <a:rPr lang="ko-KR" altLang="en-US" sz="1000" dirty="0"/>
              <a:t> 표준 테이블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MemberVOTableModel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표준 테이블에 들어갈 테이블모델 클래스</a:t>
            </a:r>
          </a:p>
          <a:p>
            <a:endParaRPr lang="en-US" altLang="ko-KR" sz="1000" dirty="0" smtClean="0"/>
          </a:p>
          <a:p>
            <a:r>
              <a:rPr lang="en-US" altLang="ko-KR" sz="1000" dirty="0" err="1" smtClean="0"/>
              <a:t>messenger.client.view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UI</a:t>
            </a:r>
            <a:r>
              <a:rPr lang="ko-KR" altLang="en-US" sz="1000" dirty="0" err="1"/>
              <a:t>화면부</a:t>
            </a:r>
            <a:r>
              <a:rPr lang="ko-KR" altLang="en-US" sz="1000" dirty="0"/>
              <a:t> 패키지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ClientData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 검색</a:t>
            </a:r>
            <a:r>
              <a:rPr lang="en-US" altLang="ko-KR" sz="1000" dirty="0"/>
              <a:t>,</a:t>
            </a:r>
            <a:r>
              <a:rPr lang="ko-KR" altLang="en-US" sz="1000" dirty="0"/>
              <a:t>추가</a:t>
            </a:r>
            <a:r>
              <a:rPr lang="en-US" altLang="ko-KR" sz="1000" dirty="0"/>
              <a:t>,</a:t>
            </a:r>
            <a:r>
              <a:rPr lang="ko-KR" altLang="en-US" sz="1000" dirty="0"/>
              <a:t>삭제 기능을 담당하는 클라이언트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ClientFrame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메인</a:t>
            </a:r>
            <a:r>
              <a:rPr lang="en-US" altLang="ko-KR" sz="1000" dirty="0"/>
              <a:t>UI(</a:t>
            </a:r>
            <a:r>
              <a:rPr lang="ko-KR" altLang="en-US" sz="1000" dirty="0"/>
              <a:t>로그인</a:t>
            </a:r>
            <a:r>
              <a:rPr lang="en-US" altLang="ko-KR" sz="1000" dirty="0"/>
              <a:t>,</a:t>
            </a:r>
            <a:r>
              <a:rPr lang="ko-KR" altLang="en-US" sz="1000" dirty="0"/>
              <a:t>회원가입</a:t>
            </a:r>
            <a:r>
              <a:rPr lang="en-US" altLang="ko-KR" sz="1000" dirty="0"/>
              <a:t>,</a:t>
            </a:r>
            <a:r>
              <a:rPr lang="ko-KR" altLang="en-US" sz="1000" dirty="0"/>
              <a:t>친구목록</a:t>
            </a:r>
            <a:r>
              <a:rPr lang="en-US" altLang="ko-KR" sz="1000" dirty="0"/>
              <a:t>,</a:t>
            </a:r>
            <a:r>
              <a:rPr lang="ko-KR" altLang="en-US" sz="1000" dirty="0"/>
              <a:t>대화목록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ClientJoin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회원가입을 위한 클라이언트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Joonbok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아이디 중복검사 기능을 위한 클라이언트 클래스</a:t>
            </a:r>
          </a:p>
          <a:p>
            <a:endParaRPr lang="en-US" altLang="ko-KR" sz="1000" dirty="0" smtClean="0"/>
          </a:p>
          <a:p>
            <a:r>
              <a:rPr lang="en-US" altLang="ko-KR" sz="1000" dirty="0" err="1" smtClean="0"/>
              <a:t>messenger.client.view.dialog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UI </a:t>
            </a:r>
            <a:r>
              <a:rPr lang="ko-KR" altLang="en-US" sz="1000" dirty="0"/>
              <a:t>다이얼로그 패키지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ChatDialog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대화방 </a:t>
            </a:r>
            <a:r>
              <a:rPr lang="ko-KR" altLang="en-US" sz="1000" dirty="0" err="1"/>
              <a:t>다이얼로그창</a:t>
            </a:r>
            <a:r>
              <a:rPr lang="ko-KR" altLang="en-US" sz="1000" dirty="0"/>
              <a:t>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CreateRoomDialog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대화방 생성 </a:t>
            </a:r>
            <a:r>
              <a:rPr lang="ko-KR" altLang="en-US" sz="1000" dirty="0" err="1"/>
              <a:t>다이얼로그창</a:t>
            </a:r>
            <a:r>
              <a:rPr lang="ko-KR" altLang="en-US" sz="1000" dirty="0"/>
              <a:t>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ProfileDialog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프로필 </a:t>
            </a:r>
            <a:r>
              <a:rPr lang="ko-KR" altLang="en-US" sz="1000" dirty="0" err="1"/>
              <a:t>다이얼로그창</a:t>
            </a:r>
            <a:r>
              <a:rPr lang="ko-KR" altLang="en-US" sz="1000" dirty="0"/>
              <a:t>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SearchDialog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친구검색 </a:t>
            </a:r>
            <a:r>
              <a:rPr lang="ko-KR" altLang="en-US" sz="1000" dirty="0" err="1"/>
              <a:t>다이얼로그창</a:t>
            </a:r>
            <a:r>
              <a:rPr lang="ko-KR" altLang="en-US" sz="1000" dirty="0"/>
              <a:t>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UpdateDialog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회원정보 수정 </a:t>
            </a:r>
            <a:r>
              <a:rPr lang="ko-KR" altLang="en-US" sz="1000" dirty="0" err="1"/>
              <a:t>다이얼로그창</a:t>
            </a:r>
            <a:r>
              <a:rPr lang="ko-KR" altLang="en-US" sz="1000" dirty="0"/>
              <a:t> 클래스</a:t>
            </a:r>
          </a:p>
          <a:p>
            <a:endParaRPr lang="en-US" altLang="ko-KR" sz="1000" dirty="0" smtClean="0"/>
          </a:p>
          <a:p>
            <a:r>
              <a:rPr lang="en-US" altLang="ko-KR" sz="1000" dirty="0" err="1" smtClean="0"/>
              <a:t>messenger.server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통신 서버를 담당하는 패키지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ChatServer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채팅 서버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ChatServerThread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채팅 서버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ChatServerThreadList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서버에 구동중인 </a:t>
            </a:r>
            <a:r>
              <a:rPr lang="ko-KR" altLang="en-US" sz="1000" dirty="0" err="1"/>
              <a:t>스레드들을</a:t>
            </a:r>
            <a:r>
              <a:rPr lang="ko-KR" altLang="en-US" sz="1000" dirty="0"/>
              <a:t> 리턴 받는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EmoticonServer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이모티콘</a:t>
            </a:r>
            <a:r>
              <a:rPr lang="ko-KR" altLang="en-US" sz="1000" dirty="0"/>
              <a:t> 서버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EmoticonServerThread</a:t>
            </a:r>
            <a:r>
              <a:rPr lang="en-US" altLang="ko-KR" sz="1000" dirty="0" smtClean="0"/>
              <a:t> : </a:t>
            </a:r>
            <a:r>
              <a:rPr lang="ko-KR" altLang="en-US" sz="1000" dirty="0" err="1" smtClean="0"/>
              <a:t>이모티콘</a:t>
            </a:r>
            <a:r>
              <a:rPr lang="ko-KR" altLang="en-US" sz="1000" dirty="0" smtClean="0"/>
              <a:t> 서버 </a:t>
            </a:r>
            <a:r>
              <a:rPr lang="ko-KR" altLang="en-US" sz="1000" dirty="0" err="1" smtClean="0"/>
              <a:t>스레드</a:t>
            </a:r>
            <a:r>
              <a:rPr lang="ko-KR" altLang="en-US" sz="1000" dirty="0" smtClean="0"/>
              <a:t>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MemberServer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 서버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MemberServerThread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친구 서버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클래스</a:t>
            </a:r>
          </a:p>
          <a:p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ServerView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서버통합관리창</a:t>
            </a:r>
            <a:r>
              <a:rPr lang="ko-KR" altLang="en-US" sz="1000" dirty="0"/>
              <a:t> 클래스</a:t>
            </a:r>
          </a:p>
          <a:p>
            <a:endParaRPr lang="en-US" altLang="ko-KR" sz="1000" dirty="0" smtClean="0"/>
          </a:p>
          <a:p>
            <a:r>
              <a:rPr lang="en-US" altLang="ko-KR" sz="1000" dirty="0" err="1" smtClean="0"/>
              <a:t>messenger.client.images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로그인창</a:t>
            </a:r>
            <a:r>
              <a:rPr lang="ko-KR" altLang="en-US" sz="1000" dirty="0"/>
              <a:t> 이미지</a:t>
            </a:r>
            <a:r>
              <a:rPr lang="en-US" altLang="ko-KR" sz="1000" dirty="0"/>
              <a:t>(</a:t>
            </a:r>
            <a:r>
              <a:rPr lang="ko-KR" altLang="en-US" sz="1000" dirty="0" err="1"/>
              <a:t>보노보노</a:t>
            </a:r>
            <a:r>
              <a:rPr lang="en-US" altLang="ko-KR" sz="1000" dirty="0"/>
              <a:t>) </a:t>
            </a:r>
            <a:r>
              <a:rPr lang="ko-KR" altLang="en-US" sz="1000" dirty="0"/>
              <a:t>패키지</a:t>
            </a:r>
          </a:p>
          <a:p>
            <a:endParaRPr lang="en-US" altLang="ko-KR" sz="1000" dirty="0" smtClean="0"/>
          </a:p>
          <a:p>
            <a:r>
              <a:rPr lang="en-US" altLang="ko-KR" sz="1000" dirty="0" err="1" smtClean="0"/>
              <a:t>messenger.server.images.background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프로필 백그라운드 이미지 패키지</a:t>
            </a:r>
          </a:p>
          <a:p>
            <a:endParaRPr lang="en-US" altLang="ko-KR" sz="1000" dirty="0" smtClean="0"/>
          </a:p>
          <a:p>
            <a:r>
              <a:rPr lang="en-US" altLang="ko-KR" sz="1000" dirty="0" err="1" smtClean="0"/>
              <a:t>messenger.server.images.emoticon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이모티콘</a:t>
            </a:r>
            <a:r>
              <a:rPr lang="ko-KR" altLang="en-US" sz="1000" dirty="0"/>
              <a:t> 이미지 패키지</a:t>
            </a:r>
          </a:p>
          <a:p>
            <a:endParaRPr lang="en-US" altLang="ko-KR" sz="1000" dirty="0" smtClean="0"/>
          </a:p>
          <a:p>
            <a:r>
              <a:rPr lang="en-US" altLang="ko-KR" sz="1000" dirty="0" err="1" smtClean="0"/>
              <a:t>messenger.server.images.profile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프로필 사진 이미지 패키지</a:t>
            </a:r>
          </a:p>
        </p:txBody>
      </p:sp>
    </p:spTree>
    <p:extLst>
      <p:ext uri="{BB962C8B-B14F-4D97-AF65-F5344CB8AC3E}">
        <p14:creationId xmlns:p14="http://schemas.microsoft.com/office/powerpoint/2010/main" val="297284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43200" y="2095500"/>
            <a:ext cx="3656965" cy="2667000"/>
            <a:chOff x="2743200" y="2095500"/>
            <a:chExt cx="3656965" cy="2667000"/>
          </a:xfrm>
        </p:grpSpPr>
        <p:sp>
          <p:nvSpPr>
            <p:cNvPr id="2" name="TextBox 1"/>
            <p:cNvSpPr txBox="1"/>
            <p:nvPr/>
          </p:nvSpPr>
          <p:spPr>
            <a:xfrm>
              <a:off x="2849245" y="2095500"/>
              <a:ext cx="3445510" cy="2216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spc="-330" dirty="0" smtClean="0">
                  <a:solidFill>
                    <a:schemeClr val="accent5">
                      <a:lumMod val="75000"/>
                    </a:schemeClr>
                  </a:solidFill>
                </a:rPr>
                <a:t>A</a:t>
              </a:r>
              <a:r>
                <a:rPr lang="en-US" altLang="ko-KR" sz="13800" b="1" spc="-330" dirty="0" smtClean="0">
                  <a:solidFill>
                    <a:schemeClr val="bg1">
                      <a:lumMod val="50000"/>
                    </a:schemeClr>
                  </a:solidFill>
                </a:rPr>
                <a:t>PP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62250" y="3716020"/>
              <a:ext cx="3618865" cy="104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200" b="1" spc="-330" dirty="0" smtClean="0">
                  <a:solidFill>
                    <a:schemeClr val="bg1">
                      <a:lumMod val="75000"/>
                    </a:schemeClr>
                  </a:solidFill>
                </a:rPr>
                <a:t>+OUT</a:t>
              </a:r>
              <a:r>
                <a:rPr lang="en-US" altLang="ko-KR" sz="6200" b="1" spc="-33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P</a:t>
              </a:r>
              <a:r>
                <a:rPr lang="en-US" altLang="ko-KR" sz="6200" b="1" spc="-330" dirty="0" smtClean="0">
                  <a:solidFill>
                    <a:schemeClr val="bg1">
                      <a:lumMod val="75000"/>
                    </a:schemeClr>
                  </a:solidFill>
                </a:rPr>
                <a:t>UT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9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7370" y="816610"/>
            <a:ext cx="142748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요구사항정의서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38325" y="816610"/>
            <a:ext cx="282765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r>
              <a:rPr lang="en-US" altLang="ko-KR" dirty="0"/>
              <a:t>Defined-Need-point Document</a:t>
            </a:r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72726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4726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8140" y="1299845"/>
            <a:ext cx="59340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9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547370" y="816610"/>
            <a:ext cx="131191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테이블 정의서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38325" y="816610"/>
            <a:ext cx="246316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r>
              <a:rPr lang="en-US" altLang="ko-KR" dirty="0"/>
              <a:t>Table Definition Document</a:t>
            </a:r>
          </a:p>
        </p:txBody>
      </p:sp>
      <p:sp>
        <p:nvSpPr>
          <p:cNvPr id="11" name="타원 10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 descr="C:/Users/kosmo-230/AppData/Roaming/PolarisOffice/ETemp/1348_11297008/fImage15227496093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840" y="1257300"/>
            <a:ext cx="6585585" cy="489902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>
            <a:spLocks/>
          </p:cNvSpPr>
          <p:nvPr/>
        </p:nvSpPr>
        <p:spPr>
          <a:xfrm>
            <a:off x="547370" y="816610"/>
            <a:ext cx="13125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테이블 정의서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1838325" y="816610"/>
            <a:ext cx="2463800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Table Definition Document</a:t>
            </a:r>
            <a:endParaRPr lang="ko-KR" altLang="en-US" sz="1400" b="1" strike="noStrike" cap="none" dirty="0" smtClean="0">
              <a:solidFill>
                <a:srgbClr val="547BA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7" name="그림 56" descr="C:/Users/kosmo-230/AppData/Roaming/PolarisOffice/ETemp/1348_11297008/fImage99250982696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890" y="1259840"/>
            <a:ext cx="6585585" cy="4899025"/>
          </a:xfrm>
          <a:prstGeom prst="rect">
            <a:avLst/>
          </a:prstGeom>
          <a:noFill/>
        </p:spPr>
      </p:pic>
      <p:sp>
        <p:nvSpPr>
          <p:cNvPr id="58" name="타원 57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9" name="타원 58"/>
          <p:cNvSpPr>
            <a:spLocks/>
          </p:cNvSpPr>
          <p:nvPr/>
        </p:nvSpPr>
        <p:spPr>
          <a:xfrm>
            <a:off x="706755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타원 59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1" name="타원 60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타원 61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3" name="타원 62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>
            <a:spLocks/>
          </p:cNvSpPr>
          <p:nvPr/>
        </p:nvSpPr>
        <p:spPr>
          <a:xfrm>
            <a:off x="726440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547370" y="816610"/>
            <a:ext cx="13125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테이블 정의서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1838325" y="816610"/>
            <a:ext cx="2463800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Table Definition Document</a:t>
            </a:r>
            <a:endParaRPr lang="ko-KR" altLang="en-US" sz="1400" b="1" strike="noStrike" cap="none" dirty="0" smtClean="0">
              <a:solidFill>
                <a:srgbClr val="547BA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7" name="그림 56" descr="C:/Users/kosmo-230/AppData/Roaming/PolarisOffice/ETemp/1348_11297008/fImage91656979446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890" y="1259840"/>
            <a:ext cx="6585585" cy="4899025"/>
          </a:xfrm>
          <a:prstGeom prst="rect">
            <a:avLst/>
          </a:prstGeom>
          <a:noFill/>
        </p:spPr>
      </p:pic>
      <p:sp>
        <p:nvSpPr>
          <p:cNvPr id="58" name="타원 57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9" name="타원 58"/>
          <p:cNvSpPr>
            <a:spLocks/>
          </p:cNvSpPr>
          <p:nvPr/>
        </p:nvSpPr>
        <p:spPr>
          <a:xfrm>
            <a:off x="706755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타원 59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1" name="타원 60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타원 61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3" name="타원 62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>
            <a:spLocks/>
          </p:cNvSpPr>
          <p:nvPr/>
        </p:nvSpPr>
        <p:spPr>
          <a:xfrm>
            <a:off x="726440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547370" y="816610"/>
            <a:ext cx="13125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테이블 정의서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1838325" y="816610"/>
            <a:ext cx="2463800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Table Definition Document</a:t>
            </a:r>
            <a:endParaRPr lang="ko-KR" altLang="en-US" sz="1400" b="1" strike="noStrike" cap="none" dirty="0" smtClean="0">
              <a:solidFill>
                <a:srgbClr val="547BA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7" name="그림 56" descr="C:/Users/kosmo-230/AppData/Roaming/PolarisOffice/ETemp/1348_11297008/fImage103702976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175" y="1259840"/>
            <a:ext cx="6585585" cy="4899025"/>
          </a:xfrm>
          <a:prstGeom prst="rect">
            <a:avLst/>
          </a:prstGeom>
          <a:noFill/>
        </p:spPr>
      </p:pic>
      <p:sp>
        <p:nvSpPr>
          <p:cNvPr id="58" name="타원 57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9" name="타원 58"/>
          <p:cNvSpPr>
            <a:spLocks/>
          </p:cNvSpPr>
          <p:nvPr/>
        </p:nvSpPr>
        <p:spPr>
          <a:xfrm>
            <a:off x="706755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타원 59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1" name="타원 60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타원 61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3" name="타원 62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82550" y="1658530"/>
            <a:ext cx="9336105" cy="3660105"/>
            <a:chOff x="-82550" y="1193165"/>
            <a:chExt cx="9336105" cy="3660105"/>
          </a:xfrm>
        </p:grpSpPr>
        <p:sp>
          <p:nvSpPr>
            <p:cNvPr id="21" name="TextBox 20"/>
            <p:cNvSpPr txBox="1"/>
            <p:nvPr/>
          </p:nvSpPr>
          <p:spPr>
            <a:xfrm>
              <a:off x="-53975" y="3252832"/>
              <a:ext cx="930753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500" b="1" spc="-700" dirty="0" smtClean="0">
                  <a:solidFill>
                    <a:schemeClr val="accent5">
                      <a:lumMod val="50000"/>
                    </a:schemeClr>
                  </a:solidFill>
                </a:rPr>
                <a:t>B</a:t>
              </a:r>
              <a:r>
                <a:rPr lang="en-US" altLang="ko-KR" sz="9500" b="1" spc="-700" dirty="0" smtClean="0">
                  <a:solidFill>
                    <a:schemeClr val="bg1">
                      <a:lumMod val="65000"/>
                    </a:schemeClr>
                  </a:solidFill>
                </a:rPr>
                <a:t>ONO</a:t>
              </a:r>
              <a:r>
                <a:rPr lang="en-US" altLang="ko-KR" sz="9500" b="1" spc="-700" dirty="0" smtClean="0">
                  <a:solidFill>
                    <a:schemeClr val="accent5">
                      <a:lumMod val="50000"/>
                    </a:schemeClr>
                  </a:solidFill>
                </a:rPr>
                <a:t>B</a:t>
              </a:r>
              <a:r>
                <a:rPr lang="en-US" altLang="ko-KR" sz="9500" b="1" spc="-700" dirty="0" smtClean="0">
                  <a:solidFill>
                    <a:schemeClr val="bg1">
                      <a:lumMod val="65000"/>
                    </a:schemeClr>
                  </a:solidFill>
                </a:rPr>
                <a:t>ONO</a:t>
              </a:r>
              <a:r>
                <a:rPr lang="en-US" altLang="ko-KR" sz="9500" b="1" spc="-700" dirty="0" smtClean="0">
                  <a:solidFill>
                    <a:schemeClr val="accent5">
                      <a:lumMod val="50000"/>
                    </a:schemeClr>
                  </a:solidFill>
                </a:rPr>
                <a:t>T</a:t>
              </a:r>
              <a:r>
                <a:rPr lang="en-US" altLang="ko-KR" sz="9500" b="1" spc="-700" dirty="0" smtClean="0">
                  <a:solidFill>
                    <a:schemeClr val="bg1">
                      <a:lumMod val="65000"/>
                    </a:schemeClr>
                  </a:solidFill>
                </a:rPr>
                <a:t>ALK</a:t>
              </a:r>
              <a:endParaRPr lang="ko-KR" altLang="en-US" sz="9500" b="1" spc="-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82550" y="1193165"/>
              <a:ext cx="9151620" cy="2016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500" b="1" spc="-330" dirty="0" smtClean="0">
                  <a:solidFill>
                    <a:schemeClr val="accent5">
                      <a:lumMod val="75000"/>
                    </a:schemeClr>
                  </a:solidFill>
                </a:rPr>
                <a:t>M</a:t>
              </a:r>
              <a:r>
                <a:rPr lang="en-US" altLang="ko-KR" sz="12500" b="1" spc="-330" dirty="0" smtClean="0">
                  <a:solidFill>
                    <a:schemeClr val="bg1">
                      <a:lumMod val="50000"/>
                    </a:schemeClr>
                  </a:solidFill>
                </a:rPr>
                <a:t>ESSENGER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24947" y="2624514"/>
              <a:ext cx="927850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0" b="1" spc="-200" dirty="0" smtClean="0">
                  <a:solidFill>
                    <a:schemeClr val="bg1">
                      <a:lumMod val="75000"/>
                    </a:schemeClr>
                  </a:solidFill>
                </a:rPr>
                <a:t>UI-CLIENT-SERVER-DB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45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>
            <a:spLocks/>
          </p:cNvSpPr>
          <p:nvPr/>
        </p:nvSpPr>
        <p:spPr>
          <a:xfrm>
            <a:off x="726440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547370" y="816610"/>
            <a:ext cx="13125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테이블 정의서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1838325" y="816610"/>
            <a:ext cx="2463800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Table Definition Document</a:t>
            </a:r>
            <a:endParaRPr lang="ko-KR" altLang="en-US" sz="1400" b="1" strike="noStrike" cap="none" dirty="0" smtClean="0">
              <a:solidFill>
                <a:srgbClr val="547BA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7" name="그림 56" descr="C:/Users/kosmo-230/AppData/Roaming/PolarisOffice/ETemp/1348_11297008/fImage11112096781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175" y="1259840"/>
            <a:ext cx="6585585" cy="4899025"/>
          </a:xfrm>
          <a:prstGeom prst="rect">
            <a:avLst/>
          </a:prstGeom>
          <a:noFill/>
        </p:spPr>
      </p:pic>
      <p:sp>
        <p:nvSpPr>
          <p:cNvPr id="58" name="타원 57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9" name="타원 58"/>
          <p:cNvSpPr>
            <a:spLocks/>
          </p:cNvSpPr>
          <p:nvPr/>
        </p:nvSpPr>
        <p:spPr>
          <a:xfrm>
            <a:off x="706755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타원 59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1" name="타원 60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타원 61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3" name="타원 62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6440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7370" y="816610"/>
            <a:ext cx="142748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집합관계개념도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38325" y="816610"/>
            <a:ext cx="379857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Entity Relation Diagram &lt;Physical Model&gt;</a:t>
            </a:r>
            <a:endParaRPr lang="ko-KR" altLang="en-US" sz="1400" b="1" strike="noStrike" cap="none" dirty="0" smtClean="0">
              <a:solidFill>
                <a:srgbClr val="547BA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타원 58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타원 59"/>
          <p:cNvSpPr>
            <a:spLocks/>
          </p:cNvSpPr>
          <p:nvPr/>
        </p:nvSpPr>
        <p:spPr>
          <a:xfrm>
            <a:off x="706755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1" name="타원 60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타원 61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3" name="타원 62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4" name="타원 63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540" y="1155195"/>
            <a:ext cx="75819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54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>
            <a:spLocks/>
          </p:cNvSpPr>
          <p:nvPr/>
        </p:nvSpPr>
        <p:spPr>
          <a:xfrm>
            <a:off x="726440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547370" y="816610"/>
            <a:ext cx="142811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집합관계개념도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1838325" y="816610"/>
            <a:ext cx="3716655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Entity Relation Diagram &lt;Logical Model&gt;</a:t>
            </a:r>
            <a:endParaRPr lang="ko-KR" altLang="en-US" sz="1400" b="1" strike="noStrike" cap="none" dirty="0" smtClean="0">
              <a:solidFill>
                <a:srgbClr val="547BA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706755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6" name="타원 15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9" name="타원 18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0" name="타원 19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525" y="1187973"/>
            <a:ext cx="76009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>
            <a:spLocks/>
          </p:cNvSpPr>
          <p:nvPr/>
        </p:nvSpPr>
        <p:spPr>
          <a:xfrm>
            <a:off x="726440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547370" y="816610"/>
            <a:ext cx="142811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집합관계개념도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1838325" y="816610"/>
            <a:ext cx="3716655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Entity Relation Diagram &lt;Logical Model&gt;</a:t>
            </a:r>
            <a:endParaRPr lang="ko-KR" altLang="en-US" sz="1400" b="1" strike="noStrike" cap="none" dirty="0" smtClean="0">
              <a:solidFill>
                <a:srgbClr val="547BA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706755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6" name="타원 15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9" name="타원 18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0" name="타원 19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100" y="1187973"/>
            <a:ext cx="757237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81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7370" y="816610"/>
            <a:ext cx="142748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통합모델링언어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38325" y="816610"/>
            <a:ext cx="254571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r>
              <a:rPr lang="en-US" altLang="ko-KR" dirty="0"/>
              <a:t>Unified Modeling Language</a:t>
            </a:r>
          </a:p>
        </p:txBody>
      </p:sp>
      <p:sp>
        <p:nvSpPr>
          <p:cNvPr id="11" name="타원 10"/>
          <p:cNvSpPr/>
          <p:nvPr/>
        </p:nvSpPr>
        <p:spPr>
          <a:xfrm>
            <a:off x="72726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4726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JLGit\JAVA_semi\SwingMessenger_Doc\11_통합모델링언어(UML)\KakaoTalk_20180705_160912512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1" r="-36"/>
          <a:stretch/>
        </p:blipFill>
        <p:spPr bwMode="auto">
          <a:xfrm>
            <a:off x="-38100" y="1124585"/>
            <a:ext cx="8829675" cy="524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677275" y="1124585"/>
            <a:ext cx="466090" cy="52412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632960" y="816610"/>
            <a:ext cx="1347357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&lt;Client</a:t>
            </a:r>
            <a:r>
              <a:rPr lang="en-US" altLang="ko-KR" sz="1400" b="1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Part</a:t>
            </a: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&gt;</a:t>
            </a:r>
            <a:endParaRPr lang="ko-KR" altLang="en-US" sz="1400" b="1" strike="noStrike" cap="none" dirty="0" smtClean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7370" y="816610"/>
            <a:ext cx="142748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통합모델링언어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38325" y="816610"/>
            <a:ext cx="254571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r>
              <a:rPr lang="en-US" altLang="ko-KR" dirty="0"/>
              <a:t>Unified Modeling Language</a:t>
            </a:r>
          </a:p>
        </p:txBody>
      </p:sp>
      <p:sp>
        <p:nvSpPr>
          <p:cNvPr id="11" name="타원 10"/>
          <p:cNvSpPr/>
          <p:nvPr/>
        </p:nvSpPr>
        <p:spPr>
          <a:xfrm>
            <a:off x="72726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4726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D:\JLGit\JAVA_semi\SwingMessenger_Doc\11_통합모델링언어(UML)\KakaoTalk_20180705_160931793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1124585"/>
            <a:ext cx="9144000" cy="524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>
            <a:spLocks/>
          </p:cNvSpPr>
          <p:nvPr/>
        </p:nvSpPr>
        <p:spPr>
          <a:xfrm>
            <a:off x="4632960" y="816610"/>
            <a:ext cx="1398011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&lt;</a:t>
            </a:r>
            <a:r>
              <a:rPr lang="en-US" altLang="ko-KR" sz="1400" b="1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Server Part</a:t>
            </a: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&gt;</a:t>
            </a:r>
            <a:endParaRPr lang="ko-KR" altLang="en-US" sz="1400" b="1" strike="noStrike" cap="none" dirty="0" smtClean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4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" y="1124585"/>
            <a:ext cx="7603490" cy="527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7370" y="816610"/>
            <a:ext cx="142748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프로토콜설계도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8325" y="816610"/>
            <a:ext cx="132143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r>
              <a:rPr lang="en-US" altLang="ko-KR" dirty="0" smtClean="0"/>
              <a:t>Protocol Plan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72726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726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/Users/kosmo-230/AppData/Roaming/PolarisOffice/ETemp/1348_11297008/image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0540" y="1131570"/>
            <a:ext cx="3938270" cy="1905000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</p:pic>
      <p:sp>
        <p:nvSpPr>
          <p:cNvPr id="2" name="직사각형 1"/>
          <p:cNvSpPr/>
          <p:nvPr/>
        </p:nvSpPr>
        <p:spPr>
          <a:xfrm>
            <a:off x="3343275" y="3232150"/>
            <a:ext cx="3178175" cy="171450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80175" y="3183255"/>
            <a:ext cx="1728470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//</a:t>
            </a:r>
            <a:r>
              <a:rPr lang="ko-KR" altLang="en-US" sz="105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클래스식별자</a:t>
            </a:r>
            <a:r>
              <a:rPr lang="en-US" altLang="ko-KR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(</a:t>
            </a:r>
            <a:r>
              <a:rPr lang="ko-KR" altLang="en-US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고유번호</a:t>
            </a:r>
            <a:r>
              <a:rPr lang="en-US" altLang="ko-KR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)</a:t>
            </a:r>
            <a:endParaRPr lang="ko-KR" altLang="en-US" sz="105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581650" y="2295525"/>
            <a:ext cx="381000" cy="1524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88820" y="3079750"/>
            <a:ext cx="830580" cy="1524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4867275" y="1866900"/>
            <a:ext cx="1612900" cy="0"/>
          </a:xfrm>
          <a:prstGeom prst="lin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220470" y="2038350"/>
            <a:ext cx="1856105" cy="0"/>
          </a:xfrm>
          <a:prstGeom prst="lin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53" name="TextBox 2052"/>
          <p:cNvSpPr txBox="1">
            <a:spLocks/>
          </p:cNvSpPr>
          <p:nvPr/>
        </p:nvSpPr>
        <p:spPr>
          <a:xfrm>
            <a:off x="3094990" y="816610"/>
            <a:ext cx="2499995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&lt;Message.java / Port.java&gt;</a:t>
            </a:r>
            <a:endParaRPr lang="ko-KR" altLang="en-US" sz="1400" b="1" strike="noStrike" cap="none" dirty="0" smtClean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38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547370" y="816610"/>
            <a:ext cx="1168400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DAO 설계도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8325" y="816610"/>
            <a:ext cx="223901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r>
              <a:rPr lang="en-US" altLang="ko-KR" dirty="0" smtClean="0"/>
              <a:t>Data Access Object Plan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72726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726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810" y="1124585"/>
            <a:ext cx="7606030" cy="544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800225" y="2336800"/>
            <a:ext cx="914400" cy="1524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>
            <a:off x="4002405" y="816610"/>
            <a:ext cx="2026920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&lt;DBConnection.java&gt;</a:t>
            </a:r>
            <a:endParaRPr lang="ko-KR" altLang="en-US" sz="1400" b="1" strike="noStrike" cap="none" dirty="0" smtClean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7370" y="816610"/>
            <a:ext cx="116776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DAO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설계도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8325" y="816610"/>
            <a:ext cx="223901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r>
              <a:rPr lang="en-US" altLang="ko-KR" dirty="0" smtClean="0"/>
              <a:t>Data Access Object Plan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72726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726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800225" y="2512060"/>
            <a:ext cx="457200" cy="1524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>
            <a:off x="4002405" y="816610"/>
            <a:ext cx="1588135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&lt;ChatDAO.java&gt;</a:t>
            </a:r>
            <a:endParaRPr lang="ko-KR" altLang="en-US" sz="1400" b="1" strike="noStrike" cap="none" dirty="0" smtClean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320" y="1123950"/>
            <a:ext cx="758952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6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7370" y="816610"/>
            <a:ext cx="116776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DAO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설계도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8325" y="816610"/>
            <a:ext cx="223901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r>
              <a:rPr lang="en-US" altLang="ko-KR" dirty="0" smtClean="0"/>
              <a:t>Data Access Object Plan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72726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726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2620" y="1124585"/>
            <a:ext cx="7602220" cy="503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284095" y="3361690"/>
            <a:ext cx="916305" cy="21717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47" name="TextBox 6146"/>
          <p:cNvSpPr txBox="1">
            <a:spLocks/>
          </p:cNvSpPr>
          <p:nvPr/>
        </p:nvSpPr>
        <p:spPr>
          <a:xfrm>
            <a:off x="4002405" y="816610"/>
            <a:ext cx="1913890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&lt;MemberDAO.java&gt;</a:t>
            </a:r>
            <a:endParaRPr lang="ko-KR" altLang="en-US" sz="1400" b="1" strike="noStrike" cap="none" dirty="0" smtClean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4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968954" y="2793482"/>
            <a:ext cx="3206093" cy="1271037"/>
            <a:chOff x="2947067" y="3069925"/>
            <a:chExt cx="3206093" cy="1271037"/>
          </a:xfrm>
        </p:grpSpPr>
        <p:sp>
          <p:nvSpPr>
            <p:cNvPr id="10" name="TextBox 9"/>
            <p:cNvSpPr txBox="1"/>
            <p:nvPr/>
          </p:nvSpPr>
          <p:spPr>
            <a:xfrm>
              <a:off x="2976095" y="3546978"/>
              <a:ext cx="3172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2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UI-CLIENT-SERVER-DB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47067" y="3069925"/>
              <a:ext cx="32015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5">
                      <a:lumMod val="75000"/>
                    </a:schemeClr>
                  </a:solidFill>
                </a:rPr>
                <a:t>M</a:t>
              </a:r>
              <a:r>
                <a:rPr lang="en-US" altLang="ko-KR" sz="4000" b="1" dirty="0" smtClean="0">
                  <a:solidFill>
                    <a:schemeClr val="bg1">
                      <a:lumMod val="75000"/>
                    </a:schemeClr>
                  </a:solidFill>
                </a:rPr>
                <a:t>ESSENGER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1581" y="3825436"/>
              <a:ext cx="3191579" cy="515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50" b="1" spc="5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B</a:t>
              </a:r>
              <a:r>
                <a:rPr lang="en-US" altLang="ko-KR" sz="2750" b="1" spc="50" dirty="0" smtClean="0">
                  <a:solidFill>
                    <a:schemeClr val="bg1">
                      <a:lumMod val="85000"/>
                    </a:schemeClr>
                  </a:solidFill>
                </a:rPr>
                <a:t>ONO</a:t>
              </a:r>
              <a:r>
                <a:rPr lang="en-US" altLang="ko-KR" sz="2750" b="1" spc="5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B</a:t>
              </a:r>
              <a:r>
                <a:rPr lang="en-US" altLang="ko-KR" sz="2750" b="1" spc="50" dirty="0">
                  <a:solidFill>
                    <a:schemeClr val="bg1">
                      <a:lumMod val="85000"/>
                    </a:schemeClr>
                  </a:solidFill>
                </a:rPr>
                <a:t>ONO</a:t>
              </a:r>
              <a:r>
                <a:rPr lang="en-US" altLang="ko-KR" sz="2750" b="1" spc="5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altLang="ko-KR" sz="2750" b="1" spc="50" dirty="0">
                  <a:solidFill>
                    <a:schemeClr val="bg1">
                      <a:lumMod val="85000"/>
                    </a:schemeClr>
                  </a:solidFill>
                </a:rPr>
                <a:t>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34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7370" y="816610"/>
            <a:ext cx="116776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DAO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설계도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8325" y="816610"/>
            <a:ext cx="223901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r>
              <a:rPr lang="en-US" altLang="ko-KR" dirty="0" smtClean="0"/>
              <a:t>Data Access Object Plan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72726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726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2620" y="1124585"/>
            <a:ext cx="7602220" cy="503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자유형 1"/>
          <p:cNvSpPr/>
          <p:nvPr/>
        </p:nvSpPr>
        <p:spPr>
          <a:xfrm>
            <a:off x="1800225" y="4417695"/>
            <a:ext cx="6364605" cy="833755"/>
          </a:xfrm>
          <a:custGeom>
            <a:avLst/>
            <a:gdLst>
              <a:gd name="connsiteX0" fmla="*/ 403412 w 6436659"/>
              <a:gd name="connsiteY0" fmla="*/ 0 h 726141"/>
              <a:gd name="connsiteX1" fmla="*/ 403412 w 6436659"/>
              <a:gd name="connsiteY1" fmla="*/ 421341 h 726141"/>
              <a:gd name="connsiteX2" fmla="*/ 0 w 6436659"/>
              <a:gd name="connsiteY2" fmla="*/ 421341 h 726141"/>
              <a:gd name="connsiteX3" fmla="*/ 0 w 6436659"/>
              <a:gd name="connsiteY3" fmla="*/ 726141 h 726141"/>
              <a:gd name="connsiteX4" fmla="*/ 170330 w 6436659"/>
              <a:gd name="connsiteY4" fmla="*/ 726141 h 726141"/>
              <a:gd name="connsiteX5" fmla="*/ 170330 w 6436659"/>
              <a:gd name="connsiteY5" fmla="*/ 484094 h 726141"/>
              <a:gd name="connsiteX6" fmla="*/ 6436659 w 6436659"/>
              <a:gd name="connsiteY6" fmla="*/ 484094 h 726141"/>
              <a:gd name="connsiteX7" fmla="*/ 6436659 w 6436659"/>
              <a:gd name="connsiteY7" fmla="*/ 0 h 726141"/>
              <a:gd name="connsiteX8" fmla="*/ 403412 w 6436659"/>
              <a:gd name="connsiteY8" fmla="*/ 0 h 72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36659" h="726141">
                <a:moveTo>
                  <a:pt x="403412" y="0"/>
                </a:moveTo>
                <a:lnTo>
                  <a:pt x="403412" y="421341"/>
                </a:lnTo>
                <a:lnTo>
                  <a:pt x="0" y="421341"/>
                </a:lnTo>
                <a:lnTo>
                  <a:pt x="0" y="726141"/>
                </a:lnTo>
                <a:lnTo>
                  <a:pt x="170330" y="726141"/>
                </a:lnTo>
                <a:lnTo>
                  <a:pt x="170330" y="484094"/>
                </a:lnTo>
                <a:lnTo>
                  <a:pt x="6436659" y="484094"/>
                </a:lnTo>
                <a:lnTo>
                  <a:pt x="6436659" y="0"/>
                </a:lnTo>
                <a:lnTo>
                  <a:pt x="403412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443220" y="4132580"/>
            <a:ext cx="279654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// try</a:t>
            </a:r>
            <a:r>
              <a:rPr lang="ko-KR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문 </a:t>
            </a:r>
            <a:r>
              <a:rPr lang="en-US" altLang="ko-KR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( </a:t>
            </a:r>
            <a:r>
              <a:rPr lang="ko-KR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소괄호 </a:t>
            </a:r>
            <a:r>
              <a:rPr lang="en-US" altLang="ko-KR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) </a:t>
            </a:r>
            <a:r>
              <a:rPr lang="ko-KR" altLang="en-US" sz="1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자동닫기수행</a:t>
            </a:r>
            <a:endParaRPr lang="ko-KR" altLang="en-US" sz="14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6147" name="TextBox 6146"/>
          <p:cNvSpPr txBox="1">
            <a:spLocks/>
          </p:cNvSpPr>
          <p:nvPr/>
        </p:nvSpPr>
        <p:spPr>
          <a:xfrm>
            <a:off x="4002405" y="816610"/>
            <a:ext cx="2199005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※ try( 자동종료기능 ) { }</a:t>
            </a:r>
            <a:endParaRPr lang="ko-KR" altLang="en-US" sz="1400" b="1" strike="noStrike" cap="none" dirty="0" smtClean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2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72726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726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715" y="1152525"/>
            <a:ext cx="7616825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타원 19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620385" y="5706110"/>
            <a:ext cx="2637155" cy="6000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Class </a:t>
            </a:r>
            <a:r>
              <a:rPr lang="en-US" altLang="ko-KR" sz="11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MemberVO</a:t>
            </a:r>
            <a:endParaRPr lang="en-US" altLang="ko-KR" sz="11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모든 회원</a:t>
            </a:r>
            <a:r>
              <a:rPr lang="en-US" altLang="ko-KR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 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테이블데이</a:t>
            </a:r>
            <a:r>
              <a:rPr lang="ko-KR" altLang="en-US" sz="11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터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 저장</a:t>
            </a:r>
            <a:endParaRPr lang="en-US" altLang="ko-KR" sz="11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00400" y="2689225"/>
            <a:ext cx="3073400" cy="171450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232525" y="2640330"/>
            <a:ext cx="1728470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//</a:t>
            </a:r>
            <a:r>
              <a:rPr lang="ko-KR" altLang="en-US" sz="105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클래스식별자</a:t>
            </a:r>
            <a:r>
              <a:rPr lang="en-US" altLang="ko-KR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(</a:t>
            </a:r>
            <a:r>
              <a:rPr lang="ko-KR" altLang="en-US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고유번호</a:t>
            </a:r>
            <a:r>
              <a:rPr lang="en-US" altLang="ko-KR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)</a:t>
            </a:r>
            <a:endParaRPr lang="ko-KR" altLang="en-US" sz="105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36750" y="2551430"/>
            <a:ext cx="699135" cy="1524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7370" y="816610"/>
            <a:ext cx="103505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VO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설계도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8325" y="816610"/>
            <a:ext cx="167767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r>
              <a:rPr lang="en-US" altLang="ko-KR" dirty="0" smtClean="0"/>
              <a:t>Value Object Plan</a:t>
            </a:r>
            <a:endParaRPr lang="en-US" altLang="ko-KR" dirty="0"/>
          </a:p>
        </p:txBody>
      </p:sp>
      <p:sp>
        <p:nvSpPr>
          <p:cNvPr id="2054" name="TextBox 2053"/>
          <p:cNvSpPr txBox="1">
            <a:spLocks/>
          </p:cNvSpPr>
          <p:nvPr/>
        </p:nvSpPr>
        <p:spPr>
          <a:xfrm>
            <a:off x="3488055" y="816610"/>
            <a:ext cx="1781175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&lt;MemberVO.java&gt;</a:t>
            </a:r>
            <a:endParaRPr lang="ko-KR" altLang="en-US" sz="1400" b="1" strike="noStrike" cap="none" dirty="0" smtClean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9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547370" y="816610"/>
            <a:ext cx="103505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VO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설계도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8325" y="816610"/>
            <a:ext cx="167767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defRPr>
            </a:lvl1pPr>
          </a:lstStyle>
          <a:p>
            <a:r>
              <a:rPr lang="en-US" altLang="ko-KR" dirty="0" smtClean="0"/>
              <a:t>Value Object Plan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72726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726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715" y="1152525"/>
            <a:ext cx="4348480" cy="279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타원 19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3395" y="3995420"/>
            <a:ext cx="5211445" cy="255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81000" y="5981065"/>
            <a:ext cx="2637155" cy="6000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Class </a:t>
            </a:r>
            <a:r>
              <a:rPr lang="en-US" altLang="ko-KR" sz="1100" b="1" dirty="0" err="1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RoomVO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 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→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채팅방</a:t>
            </a:r>
            <a:r>
              <a:rPr lang="en-US" altLang="ko-KR" sz="11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 </a:t>
            </a:r>
            <a:r>
              <a:rPr lang="ko-KR" altLang="en-US" sz="11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테이블데이터 저장</a:t>
            </a:r>
            <a:r>
              <a:rPr lang="en-US" altLang="ko-KR" sz="11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	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28565" y="3351530"/>
            <a:ext cx="2637155" cy="6000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← 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Class </a:t>
            </a:r>
            <a:r>
              <a:rPr lang="en-US" altLang="ko-KR" sz="1100" b="1" dirty="0" err="1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ChatVO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 </a:t>
            </a:r>
            <a:r>
              <a:rPr lang="en-US" altLang="ko-KR" sz="11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   </a:t>
            </a:r>
            <a:r>
              <a:rPr lang="ko-KR" altLang="en-US" sz="11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채팅</a:t>
            </a:r>
            <a:r>
              <a:rPr lang="en-US" altLang="ko-KR" sz="11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 </a:t>
            </a:r>
            <a:r>
              <a:rPr lang="ko-KR" altLang="en-US" sz="11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테이블데이</a:t>
            </a:r>
            <a:r>
              <a:rPr lang="ko-KR" altLang="en-US" sz="11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터</a:t>
            </a:r>
            <a:r>
              <a:rPr lang="ko-KR" altLang="en-US" sz="11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 저장</a:t>
            </a:r>
            <a:endParaRPr lang="en-US" altLang="ko-KR" sz="1100" b="1" dirty="0" smtClean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25725" y="1828800"/>
            <a:ext cx="2301875" cy="133350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91205" y="1955800"/>
            <a:ext cx="1728470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//</a:t>
            </a:r>
            <a:r>
              <a:rPr lang="ko-KR" altLang="en-US" sz="105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클래스식별자</a:t>
            </a:r>
            <a:r>
              <a:rPr lang="en-US" altLang="ko-KR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(</a:t>
            </a:r>
            <a:r>
              <a:rPr lang="ko-KR" altLang="en-US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고유번호</a:t>
            </a:r>
            <a:r>
              <a:rPr lang="en-US" altLang="ko-KR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)</a:t>
            </a:r>
            <a:endParaRPr lang="ko-KR" altLang="en-US" sz="105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60975" y="4756150"/>
            <a:ext cx="2695575" cy="133350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334760" y="4870450"/>
            <a:ext cx="1728470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//</a:t>
            </a:r>
            <a:r>
              <a:rPr lang="ko-KR" altLang="en-US" sz="105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클래스식별자</a:t>
            </a:r>
            <a:r>
              <a:rPr lang="en-US" altLang="ko-KR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(</a:t>
            </a:r>
            <a:r>
              <a:rPr lang="ko-KR" altLang="en-US" sz="105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고유번호</a:t>
            </a:r>
            <a:r>
              <a:rPr lang="en-US" altLang="ko-KR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)</a:t>
            </a:r>
            <a:endParaRPr lang="ko-KR" altLang="en-US" sz="105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42105" y="4618355"/>
            <a:ext cx="492760" cy="1524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609725" y="1699895"/>
            <a:ext cx="425450" cy="1524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9" name="TextBox 4098"/>
          <p:cNvSpPr txBox="1">
            <a:spLocks/>
          </p:cNvSpPr>
          <p:nvPr/>
        </p:nvSpPr>
        <p:spPr>
          <a:xfrm>
            <a:off x="3488055" y="816610"/>
            <a:ext cx="2784475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&lt;ChatVO.java / RoomVO.java&gt;</a:t>
            </a:r>
            <a:endParaRPr lang="ko-KR" altLang="en-US" sz="1400" b="1" strike="noStrike" cap="none" dirty="0" smtClean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>
            <a:spLocks/>
          </p:cNvSpPr>
          <p:nvPr/>
        </p:nvSpPr>
        <p:spPr>
          <a:xfrm>
            <a:off x="547370" y="816610"/>
            <a:ext cx="1490345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프로시저 설계도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002790" y="816610"/>
            <a:ext cx="1043305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Procedure</a:t>
            </a:r>
            <a:endParaRPr lang="ko-KR" altLang="en-US" sz="1400" b="1" strike="noStrike" cap="none" dirty="0" smtClean="0">
              <a:solidFill>
                <a:srgbClr val="547BA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타원 12"/>
          <p:cNvSpPr>
            <a:spLocks/>
          </p:cNvSpPr>
          <p:nvPr/>
        </p:nvSpPr>
        <p:spPr>
          <a:xfrm>
            <a:off x="706755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0" name="타원 19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099" name="TextBox 4098"/>
          <p:cNvSpPr txBox="1">
            <a:spLocks/>
          </p:cNvSpPr>
          <p:nvPr/>
        </p:nvSpPr>
        <p:spPr>
          <a:xfrm>
            <a:off x="3488055" y="816610"/>
            <a:ext cx="2272030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&lt; 회원가입,친구추가 등 &gt;</a:t>
            </a:r>
            <a:endParaRPr lang="ko-KR" altLang="en-US" sz="1400" b="1" strike="noStrike" cap="none" dirty="0" smtClean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01" name="그림 4100" descr="C:/Users/kosmo-230/AppData/Roaming/PolarisOffice/ETemp/1348_11297008/fImage265361377996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05" y="1170305"/>
            <a:ext cx="4927600" cy="24320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102" name="그림 4101" descr="C:/Users/kosmo-230/AppData/Roaming/PolarisOffice/ETemp/1348_11297008/fImage260221379491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7037" y="3728719"/>
            <a:ext cx="5586095" cy="28263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103" name="TextBox 4102"/>
          <p:cNvSpPr txBox="1">
            <a:spLocks/>
          </p:cNvSpPr>
          <p:nvPr/>
        </p:nvSpPr>
        <p:spPr>
          <a:xfrm>
            <a:off x="5513705" y="3326130"/>
            <a:ext cx="2637790" cy="34607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← 회원가입 프로시저 ( 일부발췌 )</a:t>
            </a:r>
            <a:endParaRPr lang="ko-KR" altLang="en-US" sz="11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04" name="TextBox 4103"/>
          <p:cNvSpPr txBox="1">
            <a:spLocks/>
          </p:cNvSpPr>
          <p:nvPr/>
        </p:nvSpPr>
        <p:spPr>
          <a:xfrm>
            <a:off x="390207" y="6247765"/>
            <a:ext cx="2637790" cy="34607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친구추가 프로시저 ( 일부발췌 ) →</a:t>
            </a:r>
            <a:endParaRPr lang="ko-KR" altLang="en-US" sz="11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547370" y="816610"/>
            <a:ext cx="1683474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관리자 </a:t>
            </a:r>
            <a:r>
              <a:rPr lang="ko-KR" altLang="en-US" sz="1400" b="1" dirty="0" err="1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로그관리</a:t>
            </a:r>
            <a:r>
              <a:rPr lang="ko-KR" altLang="en-US" sz="1400" b="1" dirty="0" err="1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창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2211205" y="816610"/>
            <a:ext cx="3395994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Administrator Observ</a:t>
            </a:r>
            <a:r>
              <a:rPr lang="en-US" altLang="ko-KR" sz="1400" b="1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ing-log Window</a:t>
            </a:r>
            <a:endParaRPr lang="ko-KR" altLang="en-US" sz="1400" b="1" strike="noStrike" cap="none" dirty="0" smtClean="0">
              <a:solidFill>
                <a:srgbClr val="547BA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타원 4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타원 5"/>
          <p:cNvSpPr>
            <a:spLocks/>
          </p:cNvSpPr>
          <p:nvPr/>
        </p:nvSpPr>
        <p:spPr>
          <a:xfrm>
            <a:off x="706755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143" y="1182449"/>
            <a:ext cx="7896519" cy="443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65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547370" y="816610"/>
            <a:ext cx="1931939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DB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서버 채팅로그검색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2632546" y="816610"/>
            <a:ext cx="1850186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SQL(SELECT</a:t>
            </a:r>
            <a:r>
              <a:rPr lang="ko-KR" altLang="en-US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문 활용</a:t>
            </a:r>
            <a:r>
              <a:rPr lang="en-US" altLang="ko-KR" sz="1400" b="1" strike="noStrike" cap="none" dirty="0" smtClean="0">
                <a:solidFill>
                  <a:srgbClr val="547BAA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400" b="1" strike="noStrike" cap="none" dirty="0" smtClean="0">
              <a:solidFill>
                <a:srgbClr val="547BA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타원 4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타원 5"/>
          <p:cNvSpPr>
            <a:spLocks/>
          </p:cNvSpPr>
          <p:nvPr/>
        </p:nvSpPr>
        <p:spPr>
          <a:xfrm>
            <a:off x="706755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257020"/>
            <a:ext cx="67056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8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08898" y="2095500"/>
            <a:ext cx="4522432" cy="2464405"/>
            <a:chOff x="2308898" y="2095500"/>
            <a:chExt cx="4522432" cy="2464405"/>
          </a:xfrm>
        </p:grpSpPr>
        <p:sp>
          <p:nvSpPr>
            <p:cNvPr id="2" name="TextBox 1"/>
            <p:cNvSpPr txBox="1">
              <a:spLocks/>
            </p:cNvSpPr>
            <p:nvPr/>
          </p:nvSpPr>
          <p:spPr>
            <a:xfrm>
              <a:off x="2312670" y="2095500"/>
              <a:ext cx="4518660" cy="221424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3800" b="1" strike="noStrike" cap="none" spc="-330" dirty="0" smtClean="0">
                  <a:solidFill>
                    <a:schemeClr val="accent2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T</a:t>
              </a:r>
              <a:r>
                <a:rPr lang="en-US" altLang="ko-KR" sz="13800" b="1" strike="noStrike" cap="none" spc="-330" dirty="0" smtClean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EST!</a:t>
              </a:r>
              <a:endParaRPr lang="ko-KR" altLang="en-US" sz="13800" b="1" strike="noStrike" cap="none" dirty="0" smtClean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" name="TextBox 2"/>
            <p:cNvSpPr txBox="1">
              <a:spLocks/>
            </p:cNvSpPr>
            <p:nvPr/>
          </p:nvSpPr>
          <p:spPr>
            <a:xfrm>
              <a:off x="2308898" y="3775075"/>
              <a:ext cx="4456989" cy="7848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500" b="1" strike="noStrike" cap="none" spc="-330" dirty="0" smtClean="0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LAUNCH </a:t>
              </a:r>
              <a:r>
                <a:rPr lang="en-US" altLang="ko-KR" sz="4500" b="1" strike="noStrike" cap="none" spc="-33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맑은 고딕" charset="0"/>
                  <a:ea typeface="맑은 고딕" charset="0"/>
                </a:rPr>
                <a:t>JAR</a:t>
              </a:r>
              <a:r>
                <a:rPr lang="en-US" altLang="ko-KR" sz="4500" b="1" strike="noStrike" cap="none" spc="-330" dirty="0" smtClean="0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 FILE</a:t>
              </a:r>
              <a:endParaRPr lang="ko-KR" altLang="en-US" sz="4500" b="1" strike="noStrike" cap="none" dirty="0" smtClean="0">
                <a:solidFill>
                  <a:schemeClr val="bg1">
                    <a:lumMod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6440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7370" y="816610"/>
            <a:ext cx="142748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테스트시나리오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38325" y="816610"/>
            <a:ext cx="129857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547BAA"/>
                </a:solidFill>
                <a:ea typeface="HY견고딕" panose="02030600000101010101" pitchFamily="18" charset="-127"/>
                <a:cs typeface="Hack" panose="020B0609030202020204" pitchFamily="49" charset="0"/>
              </a:rPr>
              <a:t>Test Scenario</a:t>
            </a:r>
          </a:p>
        </p:txBody>
      </p:sp>
      <p:sp>
        <p:nvSpPr>
          <p:cNvPr id="11" name="타원 10"/>
          <p:cNvSpPr/>
          <p:nvPr/>
        </p:nvSpPr>
        <p:spPr>
          <a:xfrm>
            <a:off x="72726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06755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4726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>
            <a:spLocks/>
          </p:cNvSpPr>
          <p:nvPr/>
        </p:nvSpPr>
        <p:spPr>
          <a:xfrm>
            <a:off x="547370" y="1302385"/>
            <a:ext cx="2733040" cy="46640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1. 회원가입 테스트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2. 중복 회원가입 테스트(중복체크)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3. 로그인 테스트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  - 중복로그인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  - 멀티로그인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4. 친구 리스트 출력 테스트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  - 친구 추가 후 최신 리스트로 업데이트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  - 친구 삭제 후 최신 리스트로 업데이트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  - 친구 검색창 테스트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5. 프로필 사진 테스트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  - 본인 프사, 빽사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  - 친구 프사, 빽사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6. 대화방 테스트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  - 생성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  - 나가기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  - 초대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7. 이모티콘 테스트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8. 프로그램생성 ( Jar )</a:t>
            </a:r>
            <a:endParaRPr lang="ko-KR" altLang="en-US" sz="1100" b="1" strike="noStrike" cap="none" dirty="0" smtClean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0022" y="1124584"/>
            <a:ext cx="4594818" cy="531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7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098800" y="2095500"/>
            <a:ext cx="2946400" cy="2497455"/>
            <a:chOff x="3098800" y="2095500"/>
            <a:chExt cx="2946400" cy="2497455"/>
          </a:xfrm>
        </p:grpSpPr>
        <p:sp>
          <p:nvSpPr>
            <p:cNvPr id="2" name="TextBox 1"/>
            <p:cNvSpPr txBox="1"/>
            <p:nvPr/>
          </p:nvSpPr>
          <p:spPr>
            <a:xfrm>
              <a:off x="3113405" y="2095500"/>
              <a:ext cx="2917825" cy="2216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spc="-330" dirty="0" smtClean="0">
                  <a:solidFill>
                    <a:schemeClr val="accent5">
                      <a:lumMod val="75000"/>
                    </a:schemeClr>
                  </a:solidFill>
                </a:rPr>
                <a:t>F</a:t>
              </a:r>
              <a:r>
                <a:rPr lang="en-US" altLang="ko-KR" sz="13800" b="1" spc="-330" dirty="0" smtClean="0">
                  <a:solidFill>
                    <a:schemeClr val="bg1">
                      <a:lumMod val="50000"/>
                    </a:schemeClr>
                  </a:solidFill>
                </a:rPr>
                <a:t>IN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216910" y="3716020"/>
              <a:ext cx="2710180" cy="876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150" b="1" spc="-330" dirty="0" smtClean="0">
                  <a:solidFill>
                    <a:schemeClr val="bg1">
                      <a:lumMod val="75000"/>
                    </a:schemeClr>
                  </a:solidFill>
                </a:rPr>
                <a:t>RE</a:t>
              </a:r>
              <a:r>
                <a:rPr lang="en-US" altLang="ko-KR" sz="5150" b="1" spc="-33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V</a:t>
              </a:r>
              <a:r>
                <a:rPr lang="en-US" altLang="ko-KR" sz="5150" b="1" spc="-330" dirty="0" smtClean="0">
                  <a:solidFill>
                    <a:schemeClr val="bg1">
                      <a:lumMod val="75000"/>
                    </a:schemeClr>
                  </a:solidFill>
                </a:rPr>
                <a:t>IEWS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318" y="1341755"/>
            <a:ext cx="2893062" cy="504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타원 56"/>
          <p:cNvSpPr>
            <a:spLocks/>
          </p:cNvSpPr>
          <p:nvPr/>
        </p:nvSpPr>
        <p:spPr>
          <a:xfrm>
            <a:off x="82556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547370" y="880745"/>
            <a:ext cx="1410970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TEAM REVIEW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타원 65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8" name="타원 67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9" name="타원 68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0" name="타원 69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" name="타원 70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2" name="TextBox 71"/>
          <p:cNvSpPr txBox="1">
            <a:spLocks/>
          </p:cNvSpPr>
          <p:nvPr/>
        </p:nvSpPr>
        <p:spPr>
          <a:xfrm>
            <a:off x="2935999" y="4272280"/>
            <a:ext cx="673582" cy="43858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u="sng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Captain</a:t>
            </a:r>
            <a:endParaRPr lang="ko-KR" altLang="en-US" sz="1050" b="1" u="sng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이 진</a:t>
            </a:r>
            <a:endParaRPr lang="ko-KR" altLang="en-US" sz="1050" b="1" u="sng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사각형 설명선 72"/>
          <p:cNvSpPr>
            <a:spLocks/>
          </p:cNvSpPr>
          <p:nvPr/>
        </p:nvSpPr>
        <p:spPr>
          <a:xfrm>
            <a:off x="3749675" y="1341755"/>
            <a:ext cx="4685030" cy="5040630"/>
          </a:xfrm>
          <a:prstGeom prst="wedgeRectCallout">
            <a:avLst>
              <a:gd name="adj1" fmla="val -66414"/>
              <a:gd name="adj2" fmla="val -4633"/>
            </a:avLst>
          </a:prstGeom>
          <a:solidFill>
            <a:schemeClr val="bg1"/>
          </a:solidFill>
          <a:ln w="254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360045" anchor="ctr">
            <a:noAutofit/>
          </a:bodyPr>
          <a:lstStyle/>
          <a:p>
            <a:pPr algn="just" defTabSz="508000"/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메신저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프로그램 만들기라는 주제로 팀 프로젝트를 진행하였는데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조장으로서 팀원들을 보조하고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프로그램에서 사용할 데이터베이스 설계와 클래스 설계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그리고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채팅 서비스를 제공해주는 서버 개발을 하게 되었습니다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algn="just" defTabSz="508000"/>
            <a:endParaRPr lang="en-US" altLang="ko-KR" sz="105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just" defTabSz="508000"/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설계한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내용을 팀원들에게 전달할 때 </a:t>
            </a:r>
            <a:r>
              <a:rPr lang="ko-KR" altLang="en-US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멀티스레드를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사용한 서버 측 구조에 대해서는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저도 함께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개발에 참여하였기 때문에 다른 팀원에게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잘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전달할 수 있었습니다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</a:p>
          <a:p>
            <a:pPr algn="just" defTabSz="508000"/>
            <a:endParaRPr lang="en-US" altLang="ko-KR" sz="105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just" defTabSz="508000"/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클라이언트 구조에 대한 상세한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설명보다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서버 측에서 클라이언트에 대한 요청 처리 및 클라이언트에 대해 메시지를 전달하는 방식에 대해서만 전달해주었기 때문에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클라이언트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개발을 담당한 팀원들이 서로의 개성을 살린 코드를 통합하는데 큰 어려움이 있었습니다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algn="just" defTabSz="508000"/>
            <a:endParaRPr lang="en-US" altLang="ko-KR" sz="105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just" defTabSz="508000"/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그리고 프로젝트를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진행하면서 </a:t>
            </a:r>
            <a:r>
              <a:rPr lang="ko-KR" altLang="en-US" sz="1050" b="1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협업과정의 원활한 코드관리를 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위해 </a:t>
            </a:r>
            <a:r>
              <a:rPr lang="en-US" altLang="ko-KR" sz="1050" b="1" dirty="0" err="1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Github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를 사용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하였습니다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처음에는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각자의 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pc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에서 소스를 작성하고 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FTP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서비스를 통해 파일을 직접 전송하면서 소스를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공유했는데 이렇게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진행하다 보니 클래스의 버전이 서로가 일치하지 않는 문제가 발생하게 되었고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객체를 </a:t>
            </a:r>
            <a:r>
              <a:rPr lang="ko-KR" altLang="en-US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스트림을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통해 주고받을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때 같은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이름 및 같은 기능임에도 불구하고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ClassNotFoundException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발생하는 문제의 원인이 되었고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의 도입을 통해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이러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문제는 해결되었습니다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algn="just" defTabSz="508000"/>
            <a:endParaRPr lang="en-US" altLang="ko-KR" sz="105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just" defTabSz="508000"/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마지막으로 이번 프로젝트를 통해 느낀 것은 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개발을 할 땐 코딩보단 </a:t>
            </a:r>
            <a:r>
              <a:rPr lang="ko-KR" altLang="en-US" sz="1050" b="1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개념과 디자인에 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훨씬 더 많은 시간을 할애해야 </a:t>
            </a:r>
            <a:r>
              <a:rPr lang="ko-KR" altLang="en-US" sz="1050" b="1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전체적인 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개발 시간을 단축하는데 더 도움이 된다는 것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입니다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다음 </a:t>
            </a:r>
            <a:r>
              <a:rPr lang="ko-KR" altLang="en-US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파이널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팀 프로젝트에는 이 문제를 보완하여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더욱더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원활한 개발이 진행되도록 하고 싶습니다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05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60631" y="1805942"/>
            <a:ext cx="4022738" cy="3246116"/>
            <a:chOff x="2360184" y="1872407"/>
            <a:chExt cx="4022738" cy="3246116"/>
          </a:xfrm>
        </p:grpSpPr>
        <p:sp>
          <p:nvSpPr>
            <p:cNvPr id="9" name="TextBox 8"/>
            <p:cNvSpPr txBox="1"/>
            <p:nvPr/>
          </p:nvSpPr>
          <p:spPr>
            <a:xfrm rot="16200000">
              <a:off x="4516545" y="3061676"/>
              <a:ext cx="305564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b="1" dirty="0" smtClean="0">
                  <a:solidFill>
                    <a:schemeClr val="accent5">
                      <a:lumMod val="75000"/>
                    </a:schemeClr>
                  </a:solidFill>
                </a:rPr>
                <a:t>M</a:t>
              </a:r>
              <a:r>
                <a:rPr lang="en-US" altLang="ko-KR" sz="3800" b="1" dirty="0" smtClean="0">
                  <a:solidFill>
                    <a:schemeClr val="bg1">
                      <a:lumMod val="65000"/>
                    </a:schemeClr>
                  </a:solidFill>
                </a:rPr>
                <a:t>ESSENGER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0184" y="1948424"/>
              <a:ext cx="3558988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altLang="ko-KR" sz="88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B</a:t>
              </a:r>
              <a:r>
                <a:rPr lang="en-US" altLang="ko-KR" sz="8800" b="1" dirty="0" smtClean="0">
                  <a:solidFill>
                    <a:schemeClr val="bg1">
                      <a:lumMod val="85000"/>
                    </a:schemeClr>
                  </a:solidFill>
                </a:rPr>
                <a:t>ONO</a:t>
              </a:r>
            </a:p>
            <a:p>
              <a:pPr>
                <a:lnSpc>
                  <a:spcPts val="8000"/>
                </a:lnSpc>
              </a:pPr>
              <a:r>
                <a:rPr lang="en-US" altLang="ko-KR" sz="88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B</a:t>
              </a:r>
              <a:r>
                <a:rPr lang="en-US" altLang="ko-KR" sz="8800" b="1" dirty="0" smtClean="0">
                  <a:solidFill>
                    <a:schemeClr val="bg1">
                      <a:lumMod val="85000"/>
                    </a:schemeClr>
                  </a:solidFill>
                </a:rPr>
                <a:t>ONO</a:t>
              </a:r>
            </a:p>
            <a:p>
              <a:pPr>
                <a:lnSpc>
                  <a:spcPts val="8000"/>
                </a:lnSpc>
              </a:pPr>
              <a:r>
                <a:rPr lang="en-US" altLang="ko-KR" sz="14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ko-KR" sz="88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altLang="ko-KR" sz="8800" b="1" dirty="0" smtClean="0">
                  <a:solidFill>
                    <a:schemeClr val="bg1">
                      <a:lumMod val="85000"/>
                    </a:schemeClr>
                  </a:solidFill>
                </a:rPr>
                <a:t>ALK</a:t>
              </a:r>
              <a:endParaRPr lang="en-US" altLang="ko-KR" sz="88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7419" y="3903716"/>
              <a:ext cx="8795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spc="-12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UI</a:t>
              </a:r>
            </a:p>
            <a:p>
              <a:pPr algn="r"/>
              <a:r>
                <a:rPr lang="en-US" altLang="ko-KR" sz="1400" b="1" spc="-12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CLIENT</a:t>
              </a:r>
            </a:p>
            <a:p>
              <a:pPr algn="r"/>
              <a:r>
                <a:rPr lang="en-US" altLang="ko-KR" sz="1400" b="1" spc="-12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SERVER</a:t>
              </a:r>
            </a:p>
            <a:p>
              <a:pPr algn="r"/>
              <a:r>
                <a:rPr lang="en-US" altLang="ko-KR" sz="1400" b="1" spc="-12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233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 descr="C:/Users/kosmo-230/AppData/Roaming/PolarisOffice/ETemp/1348_11297008/fImage72619813432995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5320" y="1341755"/>
            <a:ext cx="2893060" cy="5052060"/>
          </a:xfrm>
          <a:prstGeom prst="rect">
            <a:avLst/>
          </a:prstGeom>
          <a:noFill/>
          <a:ln w="0" cap="flat" cmpd="sng">
            <a:prstDash/>
          </a:ln>
        </p:spPr>
      </p:pic>
      <p:sp>
        <p:nvSpPr>
          <p:cNvPr id="57" name="타원 56"/>
          <p:cNvSpPr>
            <a:spLocks/>
          </p:cNvSpPr>
          <p:nvPr/>
        </p:nvSpPr>
        <p:spPr>
          <a:xfrm>
            <a:off x="82556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547370" y="880745"/>
            <a:ext cx="1410970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TEAM REVIEW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타원 65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8" name="타원 67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9" name="타원 68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0" name="타원 69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" name="타원 70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2952115" y="4272280"/>
            <a:ext cx="640715" cy="43815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u="sng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Crew</a:t>
            </a:r>
            <a:endParaRPr lang="ko-KR" altLang="en-US" sz="1050" b="1" u="sng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김훈태</a:t>
            </a:r>
            <a:endParaRPr lang="ko-KR" altLang="en-US" sz="12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사각형 설명선 74"/>
          <p:cNvSpPr>
            <a:spLocks/>
          </p:cNvSpPr>
          <p:nvPr/>
        </p:nvSpPr>
        <p:spPr>
          <a:xfrm>
            <a:off x="3749675" y="2225040"/>
            <a:ext cx="4685030" cy="4157345"/>
          </a:xfrm>
          <a:prstGeom prst="wedgeRectCallout">
            <a:avLst>
              <a:gd name="adj1" fmla="val -44824"/>
              <a:gd name="adj2" fmla="val -59162"/>
            </a:avLst>
          </a:prstGeom>
          <a:solidFill>
            <a:schemeClr val="bg1"/>
          </a:solidFill>
          <a:ln w="254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360045" anchor="ctr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저는 이 프로젝트의 가장 핵심기술은 IO스트림과 소켓 그리고 쓰레드라고 생각합니다. 이것들을 활용해서 </a:t>
            </a: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로그인서버,친구서버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 맡았고</a:t>
            </a: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, DB서버의 프로시저 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 맡았습니다.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서버에서는 클라이언트와 주고받는 IO스트림을 구현하면서 발생한 EOFE익셉션과 그 해결방법을 찾아내는 과정이 기억에 남습니다. </a:t>
            </a: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IO스트림을 작성할때는 순서가 매우 중요하다는 것을 배웠습니다.</a:t>
            </a:r>
            <a:endParaRPr lang="ko-KR" altLang="en-US" sz="1200" b="1" dirty="0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DB서버에서는 프로시저를 활용해서 요청을 방법에 대해 많은 고민을 했습니다.</a:t>
            </a:r>
            <a:r>
              <a:rPr lang="en-US" altLang="ko-KR" sz="1200" b="1" strike="noStrike" cap="none" dirty="0" smtClean="0">
                <a:solidFill>
                  <a:schemeClr val="accent5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프로시저 작성하는데 좀 더 자신감이 붙었고, 좀 더 적절하게 사용하는 방법을 찾았다고 생각합니다.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유저 혹은 개발자가 낸 아이디어를 직접 반영한다는 것이 얼마나 어려운 일이지만 느끼게 된 계기였습니다. 하지만 반영된 생각이 완성이 된 결과물로 구현되었을 때 느낀 매력은 정말 좋았습니다. 이 매력을 다듬기 위해 </a:t>
            </a: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팀원과 함께하는 협업이 중요하다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는 사실도 느꼈습니다.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 descr="C:/Users/kosmo-230/AppData/Roaming/PolarisOffice/ETemp/1348_11297008/fImage92524613381942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210" y="1345565"/>
            <a:ext cx="2896870" cy="5048885"/>
          </a:xfrm>
          <a:prstGeom prst="rect">
            <a:avLst/>
          </a:prstGeom>
          <a:noFill/>
          <a:ln w="0" cap="flat" cmpd="sng">
            <a:prstDash/>
          </a:ln>
        </p:spPr>
      </p:pic>
      <p:sp>
        <p:nvSpPr>
          <p:cNvPr id="57" name="타원 56"/>
          <p:cNvSpPr>
            <a:spLocks/>
          </p:cNvSpPr>
          <p:nvPr/>
        </p:nvSpPr>
        <p:spPr>
          <a:xfrm>
            <a:off x="82556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547370" y="880745"/>
            <a:ext cx="1410970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TEAM REVIEW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타원 65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8" name="타원 67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9" name="타원 68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0" name="타원 69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" name="타원 70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7" name="TextBox 76"/>
          <p:cNvSpPr txBox="1">
            <a:spLocks/>
          </p:cNvSpPr>
          <p:nvPr/>
        </p:nvSpPr>
        <p:spPr>
          <a:xfrm>
            <a:off x="2952115" y="4272280"/>
            <a:ext cx="640715" cy="43815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u="sng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Crew</a:t>
            </a:r>
            <a:endParaRPr lang="ko-KR" altLang="en-US" sz="1050" b="1" u="sng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김재현</a:t>
            </a:r>
            <a:endParaRPr lang="ko-KR" altLang="en-US" sz="12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사각형 설명선 77"/>
          <p:cNvSpPr>
            <a:spLocks/>
          </p:cNvSpPr>
          <p:nvPr/>
        </p:nvSpPr>
        <p:spPr>
          <a:xfrm>
            <a:off x="3750310" y="2224405"/>
            <a:ext cx="4685030" cy="4157345"/>
          </a:xfrm>
          <a:prstGeom prst="wedgeRectCallout">
            <a:avLst>
              <a:gd name="adj1" fmla="val -44824"/>
              <a:gd name="adj2" fmla="val -59162"/>
            </a:avLst>
          </a:prstGeom>
          <a:solidFill>
            <a:schemeClr val="bg1"/>
          </a:solidFill>
          <a:ln w="254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360045" anchor="ctr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저는 이 프로젝트에서 </a:t>
            </a:r>
            <a:r>
              <a:rPr lang="en-US" altLang="ko-KR" sz="1200" b="1" strike="noStrike" cap="none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클래스 쪼개기 클래스의 재사용 성과 이식성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을 다시 생각해보게 되는 시간이었습니다. 또한 단위 테스트, API를 통해 적용하는 법, 팀원들의 코드를 분석하여 적용하는 저의 능력이 전보다 한층 더욱 성장한 것을 느꼈습니다. 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또한 프로젝트를 하면서 기억에 남는 점은</a:t>
            </a:r>
            <a:r>
              <a:rPr lang="en-US" altLang="ko-KR" sz="1200" b="1" strike="noStrike" cap="none" dirty="0" smtClean="0">
                <a:solidFill>
                  <a:schemeClr val="accent5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30여 개 정도의 클래스를 분석하고 남의 코드를 보는 것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이번 프로젝트에서 가장 힘들었던 점 같습니다. 또한 나누어져 있는 클래스를 들 합치면서 </a:t>
            </a: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어떻게 하면 이식성을 높일까 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생각하는 시간이었습니다. 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그리고 평소 제가 많이 쓰던 기능들을 직접 만들어 보면서, 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사용할 때는 몰랐지만 구현할 때는 수 많은 정성과 노력이 들어간다는 것을 깨달았습니다. 앞으로 저의 부족한 점을 보안하여 다음 프로젝트 때에는 더욱 저의 능력을 발휘할 수 있도록 더욱 노력하고자 합니다.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 descr="C:/Users/kosmo-230/AppData/Roaming/PolarisOffice/ETemp/1348_11297008/fImage150298713414827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1348740"/>
            <a:ext cx="2894330" cy="3878580"/>
          </a:xfrm>
          <a:prstGeom prst="rect">
            <a:avLst/>
          </a:prstGeom>
          <a:noFill/>
          <a:ln w="0" cap="flat" cmpd="sng">
            <a:prstDash/>
          </a:ln>
        </p:spPr>
      </p:pic>
      <p:sp>
        <p:nvSpPr>
          <p:cNvPr id="57" name="타원 56"/>
          <p:cNvSpPr>
            <a:spLocks/>
          </p:cNvSpPr>
          <p:nvPr/>
        </p:nvSpPr>
        <p:spPr>
          <a:xfrm>
            <a:off x="82556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547370" y="880745"/>
            <a:ext cx="1410970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TEAM REVIEW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타원 65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8" name="타원 67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9" name="타원 68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0" name="타원 69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" name="타원 70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8" name="사각형 설명선 77"/>
          <p:cNvSpPr>
            <a:spLocks/>
          </p:cNvSpPr>
          <p:nvPr/>
        </p:nvSpPr>
        <p:spPr>
          <a:xfrm>
            <a:off x="3749675" y="1800225"/>
            <a:ext cx="4685030" cy="4582160"/>
          </a:xfrm>
          <a:prstGeom prst="wedgeRectCallout">
            <a:avLst>
              <a:gd name="adj1" fmla="val -43604"/>
              <a:gd name="adj2" fmla="val -55836"/>
            </a:avLst>
          </a:prstGeom>
          <a:solidFill>
            <a:schemeClr val="bg1"/>
          </a:solidFill>
          <a:ln w="254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360045" anchor="ctr">
            <a:noAutofit/>
          </a:bodyPr>
          <a:lstStyle/>
          <a:p>
            <a:pPr algn="just" defTabSz="508000"/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채팅 프로젝트를 시작하기 전에는 제가 배운 자바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개념들을 직접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무엇인가를 구현할 때 어떻게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사용해야 하는지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감이 잘 잡히지 않았습니다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프로젝트를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시작하고 나서 저의 부족한 점들이 보이기 시작했습니다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algn="just" defTabSz="508000"/>
            <a:endParaRPr lang="en-US" altLang="ko-KR" sz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just" defTabSz="508000"/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제가 맡은 파트는 </a:t>
            </a:r>
            <a:r>
              <a:rPr lang="ko-KR" altLang="en-US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클라이언트 부분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에서 사용자가 입력한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채팅을 서버에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보내 처리한 값을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받는 것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그리고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서버로부터 받은 데이터에서 </a:t>
            </a:r>
            <a:r>
              <a:rPr lang="ko-KR" altLang="en-US" sz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이모티콘을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추출해 채팅에 보이게 하는 것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마지막으로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사용자가 참여중인 </a:t>
            </a:r>
            <a:r>
              <a:rPr lang="ko-KR" altLang="en-US" sz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채팅방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목록을 </a:t>
            </a:r>
            <a:r>
              <a:rPr lang="en-US" altLang="ko-KR" sz="120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JTable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에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담아 띄우는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것이었습니다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algn="just" defTabSz="508000"/>
            <a:endParaRPr lang="en-US" altLang="ko-KR" sz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just" defTabSz="508000"/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개념만 알고 있었던 </a:t>
            </a:r>
            <a:r>
              <a:rPr lang="en-US" altLang="ko-KR" sz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ValueObjcet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소켓통신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쓰레드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등을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다루어 기능을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구현할 수 있었습니다</a:t>
            </a: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특히 위의 </a:t>
            </a: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altLang="en-US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가지 기술을 적절히 활용해 실시간으로 다른 클라이언트들 끼리 정보 전달이 가능한 것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가장 흥미로웠습니다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algn="just" defTabSz="508000"/>
            <a:endParaRPr lang="en-US" altLang="ko-KR" sz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just" defTabSz="508000"/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팀 프로젝트에서는 </a:t>
            </a:r>
            <a:r>
              <a:rPr lang="ko-KR" altLang="en-US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팀원과의 소통이 가장 중요한 것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을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서로 작성한 코드를 합치며 배웠습니다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팀원들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서로 화합하고 배려한 덕분에 프로젝트를 무사히 마칠 수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있었습니다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just" defTabSz="508000"/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프로젝트를 하면서 자신이 많이 부족하다는 것을 느꼈지만 팀원들의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협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업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으로 기능들을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구현할 수 있었고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저 또한 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많이 발전했다는 것을 느낄 수 있었습니다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9" name="TextBox 78"/>
          <p:cNvSpPr txBox="1">
            <a:spLocks/>
          </p:cNvSpPr>
          <p:nvPr/>
        </p:nvSpPr>
        <p:spPr>
          <a:xfrm>
            <a:off x="2952115" y="4275455"/>
            <a:ext cx="640715" cy="43815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u="sng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Crew</a:t>
            </a:r>
            <a:endParaRPr lang="ko-KR" altLang="en-US" sz="1050" b="1" u="sng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최재영</a:t>
            </a:r>
            <a:endParaRPr lang="ko-KR" altLang="en-US" sz="1050" b="1" u="sng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 descr="C:/Users/kosmo-230/AppData/Roaming/PolarisOffice/ETemp/1348_11297008/fImage27995513355436.jpe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6750" y="1333500"/>
            <a:ext cx="2924810" cy="5048885"/>
          </a:xfrm>
          <a:prstGeom prst="rect">
            <a:avLst/>
          </a:prstGeom>
          <a:noFill/>
          <a:ln w="0" cap="flat" cmpd="sng">
            <a:prstDash/>
          </a:ln>
        </p:spPr>
      </p:pic>
      <p:sp>
        <p:nvSpPr>
          <p:cNvPr id="57" name="타원 56"/>
          <p:cNvSpPr>
            <a:spLocks/>
          </p:cNvSpPr>
          <p:nvPr/>
        </p:nvSpPr>
        <p:spPr>
          <a:xfrm>
            <a:off x="82556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547370" y="880745"/>
            <a:ext cx="1410970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TEAM REVIEW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타원 65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8" name="타원 67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9" name="타원 68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0" name="타원 69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" name="타원 70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8" name="사각형 설명선 77"/>
          <p:cNvSpPr>
            <a:spLocks/>
          </p:cNvSpPr>
          <p:nvPr/>
        </p:nvSpPr>
        <p:spPr>
          <a:xfrm>
            <a:off x="3749675" y="2185851"/>
            <a:ext cx="4685030" cy="4196534"/>
          </a:xfrm>
          <a:prstGeom prst="wedgeRectCallout">
            <a:avLst>
              <a:gd name="adj1" fmla="val -44824"/>
              <a:gd name="adj2" fmla="val -59162"/>
            </a:avLst>
          </a:prstGeom>
          <a:solidFill>
            <a:schemeClr val="bg1"/>
          </a:solidFill>
          <a:ln w="254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360045" anchor="ctr">
            <a:noAutofit/>
          </a:bodyPr>
          <a:lstStyle/>
          <a:p>
            <a:pPr algn="just" defTabSz="508000"/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지금까지 </a:t>
            </a:r>
            <a:r>
              <a:rPr lang="en-US" altLang="ko-KR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여러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메신저를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</a:t>
            </a:r>
            <a:r>
              <a:rPr lang="ko-KR" altLang="en-US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했</a:t>
            </a:r>
            <a:r>
              <a:rPr lang="en-US" altLang="ko-KR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지만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)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처음 프로젝트를 시작할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때 직접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실시간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채팅</a:t>
            </a:r>
            <a:r>
              <a:rPr lang="ko-KR" altLang="en-US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어플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을 </a:t>
            </a:r>
            <a:r>
              <a:rPr lang="en-US" altLang="ko-KR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구현한다는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것이 실감나지 않았습니다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그래서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사용자의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입장에서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데이터를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입력하고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서버에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요청하는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과정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서버의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응답으로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받은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데이터를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다시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사용자의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화면에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출력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시키는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과정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을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구현하는 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화면</a:t>
            </a:r>
            <a:r>
              <a:rPr lang="en-US" altLang="ko-KR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-DB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연동 팀플레이가</a:t>
            </a:r>
            <a:r>
              <a:rPr lang="en-US" altLang="ko-KR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1" dirty="0" err="1">
                <a:solidFill>
                  <a:srgbClr val="0070C0"/>
                </a:solidFill>
                <a:latin typeface="맑은 고딕" charset="0"/>
                <a:ea typeface="맑은 고딕" charset="0"/>
              </a:rPr>
              <a:t>매우</a:t>
            </a:r>
            <a:r>
              <a:rPr lang="en-US" altLang="ko-KR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흥미로웠습니다</a:t>
            </a:r>
            <a:r>
              <a:rPr lang="en-US" altLang="ko-KR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05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저는 </a:t>
            </a:r>
            <a:r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프로젝트에서 접속한 유저의 친구에 관련한 클라이언트 서비스를 담당하였습니다. </a:t>
            </a:r>
            <a:r>
              <a:rPr lang="en-US" altLang="ko-KR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UI와 서버사이에서 데이터를 넘기고 받는 클라이언트의 </a:t>
            </a:r>
            <a:r>
              <a:rPr lang="en-US" altLang="ko-KR" sz="1050" b="1" dirty="0" err="1">
                <a:solidFill>
                  <a:srgbClr val="0070C0"/>
                </a:solidFill>
                <a:latin typeface="맑은 고딕" charset="0"/>
                <a:ea typeface="맑은 고딕" charset="0"/>
              </a:rPr>
              <a:t>역할을</a:t>
            </a:r>
            <a:r>
              <a:rPr lang="en-US" altLang="ko-KR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1" dirty="0" err="1">
                <a:solidFill>
                  <a:srgbClr val="0070C0"/>
                </a:solidFill>
                <a:latin typeface="맑은 고딕" charset="0"/>
                <a:ea typeface="맑은 고딕" charset="0"/>
              </a:rPr>
              <a:t>이해</a:t>
            </a:r>
            <a:r>
              <a:rPr lang="en-US" altLang="ko-KR" sz="105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</a:t>
            </a:r>
            <a:r>
              <a:rPr lang="ko-KR" altLang="en-US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는 것에서 </a:t>
            </a:r>
            <a:r>
              <a:rPr lang="ko-KR" altLang="en-US" sz="105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출발했습</a:t>
            </a:r>
            <a:r>
              <a:rPr lang="en-US" altLang="ko-KR" sz="105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니다</a:t>
            </a:r>
            <a:r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 DB</a:t>
            </a:r>
            <a:r>
              <a:rPr lang="ko-KR" altLang="en-US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연동의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기초는</a:t>
            </a:r>
            <a:r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명확한</a:t>
            </a:r>
            <a:r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로직</a:t>
            </a:r>
            <a:r>
              <a:rPr lang="ko-KR" altLang="en-US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으로부터</a:t>
            </a:r>
            <a:r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작동한다는 사실이 신선했고, </a:t>
            </a:r>
            <a:r>
              <a:rPr lang="en-US" altLang="ko-KR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재사용성과 이식성에 대한 고민</a:t>
            </a:r>
            <a:r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으로 많은 시간을 할애했습니다.</a:t>
            </a:r>
            <a:endParaRPr lang="ko-KR" altLang="en-US" sz="105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05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통신규약으로 정의된 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DAO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클래스와 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Protocol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클래스를 기준으로 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VO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클래스에 정보를 담고 꺼내면서 </a:t>
            </a:r>
            <a:r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IO</a:t>
            </a:r>
            <a:r>
              <a:rPr lang="ko-KR" altLang="en-US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스트림으로 정보를 주고받는 과정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의 이해하는 경험은 정말 즐거웠습니다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05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프로젝트에서 얻은 가장 중요한 포인트개념은 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다중자료구조</a:t>
            </a:r>
            <a:r>
              <a:rPr lang="en-US" altLang="ko-KR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( List&lt;</a:t>
            </a:r>
            <a:r>
              <a:rPr lang="en-US" altLang="ko-KR" sz="1050" b="1" dirty="0" err="1">
                <a:solidFill>
                  <a:srgbClr val="0070C0"/>
                </a:solidFill>
                <a:latin typeface="맑은 고딕" charset="0"/>
                <a:ea typeface="맑은 고딕" charset="0"/>
              </a:rPr>
              <a:t>MemberVO</a:t>
            </a:r>
            <a:r>
              <a:rPr lang="en-US" altLang="ko-KR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&gt;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를 담아서 서버와 클라이언트가 주고 받는 </a:t>
            </a:r>
            <a:r>
              <a:rPr lang="en-US" altLang="ko-KR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Message&lt;</a:t>
            </a:r>
            <a:r>
              <a:rPr lang="en-US" altLang="ko-KR" sz="1050" b="1" dirty="0" err="1">
                <a:solidFill>
                  <a:srgbClr val="0070C0"/>
                </a:solidFill>
                <a:latin typeface="맑은 고딕" charset="0"/>
                <a:ea typeface="맑은 고딕" charset="0"/>
              </a:rPr>
              <a:t>MemberVO</a:t>
            </a:r>
            <a:r>
              <a:rPr lang="en-US" altLang="ko-KR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&gt; )</a:t>
            </a:r>
            <a:r>
              <a:rPr lang="ko-KR" altLang="en-US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에 대한 이해 및 사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용</a:t>
            </a:r>
            <a:r>
              <a:rPr lang="en-US" altLang="ko-KR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ko-KR" altLang="en-US" sz="105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각종 예외와 처리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특히 </a:t>
            </a:r>
            <a:r>
              <a:rPr lang="en-US" altLang="ko-KR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NullPointException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EOFException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05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CastClassException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)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그리고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05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반복된 개인 단위테스트와 협업 기반 부분테스트가 전체 시뮬레이션으로 이어질 수 있다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는 사실입니다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05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0" name="TextBox 79"/>
          <p:cNvSpPr txBox="1">
            <a:spLocks/>
          </p:cNvSpPr>
          <p:nvPr/>
        </p:nvSpPr>
        <p:spPr>
          <a:xfrm>
            <a:off x="2952115" y="4272280"/>
            <a:ext cx="640715" cy="43815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u="sng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Crew</a:t>
            </a:r>
            <a:endParaRPr lang="ko-KR" altLang="en-US" sz="1050" b="1" u="sng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이정렬</a:t>
            </a:r>
            <a:endParaRPr lang="ko-KR" altLang="en-US" sz="12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 descr="C:/Users/kosmo-230/AppData/Roaming/PolarisOffice/ETemp/1348_11297008/fImage16580601345239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5000" y="1317625"/>
            <a:ext cx="2953385" cy="5064760"/>
          </a:xfrm>
          <a:prstGeom prst="rect">
            <a:avLst/>
          </a:prstGeom>
          <a:noFill/>
          <a:ln w="0" cap="flat" cmpd="sng">
            <a:prstDash/>
          </a:ln>
        </p:spPr>
      </p:pic>
      <p:sp>
        <p:nvSpPr>
          <p:cNvPr id="57" name="타원 56"/>
          <p:cNvSpPr>
            <a:spLocks/>
          </p:cNvSpPr>
          <p:nvPr/>
        </p:nvSpPr>
        <p:spPr>
          <a:xfrm>
            <a:off x="8255635" y="880745"/>
            <a:ext cx="180340" cy="18034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547370" y="880745"/>
            <a:ext cx="1410970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rPr>
              <a:t>TEAM REVIEW</a:t>
            </a:r>
            <a:endParaRPr lang="ko-KR" altLang="en-US" sz="1400" b="1" strike="noStrike" cap="none" dirty="0" smtClean="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타원 65"/>
          <p:cNvSpPr>
            <a:spLocks/>
          </p:cNvSpPr>
          <p:nvPr/>
        </p:nvSpPr>
        <p:spPr>
          <a:xfrm>
            <a:off x="72726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8" name="타원 67"/>
          <p:cNvSpPr>
            <a:spLocks/>
          </p:cNvSpPr>
          <p:nvPr/>
        </p:nvSpPr>
        <p:spPr>
          <a:xfrm>
            <a:off x="74726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9" name="타원 68"/>
          <p:cNvSpPr>
            <a:spLocks/>
          </p:cNvSpPr>
          <p:nvPr/>
        </p:nvSpPr>
        <p:spPr>
          <a:xfrm>
            <a:off x="766635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0" name="타원 69"/>
          <p:cNvSpPr>
            <a:spLocks/>
          </p:cNvSpPr>
          <p:nvPr/>
        </p:nvSpPr>
        <p:spPr>
          <a:xfrm>
            <a:off x="7866380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" name="타원 70"/>
          <p:cNvSpPr>
            <a:spLocks/>
          </p:cNvSpPr>
          <p:nvPr/>
        </p:nvSpPr>
        <p:spPr>
          <a:xfrm>
            <a:off x="8065135" y="880745"/>
            <a:ext cx="180340" cy="1803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7" name="TextBox 76"/>
          <p:cNvSpPr txBox="1">
            <a:spLocks/>
          </p:cNvSpPr>
          <p:nvPr/>
        </p:nvSpPr>
        <p:spPr>
          <a:xfrm>
            <a:off x="2952115" y="4272280"/>
            <a:ext cx="640715" cy="43815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u="sng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Crew</a:t>
            </a:r>
            <a:endParaRPr lang="ko-KR" altLang="en-US" sz="1050" b="1" u="sng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김진혁</a:t>
            </a:r>
            <a:endParaRPr lang="ko-KR" altLang="en-US" sz="12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사각형 설명선 77"/>
          <p:cNvSpPr>
            <a:spLocks/>
          </p:cNvSpPr>
          <p:nvPr/>
        </p:nvSpPr>
        <p:spPr>
          <a:xfrm>
            <a:off x="3749675" y="2225040"/>
            <a:ext cx="4685030" cy="4157345"/>
          </a:xfrm>
          <a:prstGeom prst="wedgeRectCallout">
            <a:avLst>
              <a:gd name="adj1" fmla="val -44824"/>
              <a:gd name="adj2" fmla="val -59162"/>
            </a:avLst>
          </a:prstGeom>
          <a:solidFill>
            <a:schemeClr val="bg1"/>
          </a:solidFill>
          <a:ln w="254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360045" anchor="ctr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저는 이 프로젝트에서 UI를 맡아 </a:t>
            </a: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프론트엔드(Front-end)의 전체적인 형태와 클라이언트간의 연결을 담당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했습니다.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스레드를 이용한 서버의 구동방식, 서버와 클라이언트 사이에서 어떤 방식으로 </a:t>
            </a: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자료구조의 이동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이루어지는 지, 전체적인 구조는 어떤 모양인지를 이해하고 적용하는 것에 중점을 두고 작업을 진행했습니다.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처음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접</a:t>
            </a:r>
            <a:r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하는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‘소켓을 이용한 다자/다중 </a:t>
            </a:r>
            <a:r>
              <a:rPr lang="en-US" altLang="ko-KR" sz="12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통신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기본원리’부터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다가가기 어려웠지만 </a:t>
            </a:r>
            <a:r>
              <a:rPr lang="en-US" altLang="ko-KR" sz="12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우수한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팀원들</a:t>
            </a:r>
            <a:r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과의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협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업</a:t>
            </a:r>
            <a:r>
              <a:rPr lang="en-US" altLang="ko-KR" sz="12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으로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서버의 동작 메커니즘을 보다 쉽게 이해하게 </a:t>
            </a:r>
            <a:r>
              <a:rPr lang="en-US" altLang="ko-KR" sz="12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되었습니다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그리고 클라이언트와의 연결을 위해 자바에서 제공하는 다양한 API를 사용했습니다. </a:t>
            </a:r>
            <a:r>
              <a:rPr lang="en-US" altLang="ko-KR" sz="1200" b="1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수많은 API중 원하는 기능을 찾아내어 분석하고 구현하는데에 집중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했습니다. </a:t>
            </a: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이번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메신저 프로젝트의 결과로 메신저 프로그램과 팀프로젝트의 경험, 앞으로의 프로젝트에서도 쓰이게 될 귀중한 </a:t>
            </a:r>
            <a:r>
              <a:rPr lang="en-US" altLang="ko-KR" sz="12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기술을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얻</a:t>
            </a:r>
            <a:r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는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시간이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되</a:t>
            </a:r>
            <a:r>
              <a:rPr lang="en-US" altLang="ko-KR" sz="12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었습니다</a:t>
            </a: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19070" y="2095500"/>
            <a:ext cx="3707130" cy="2257425"/>
            <a:chOff x="2719070" y="2095500"/>
            <a:chExt cx="3707130" cy="2257425"/>
          </a:xfrm>
        </p:grpSpPr>
        <p:sp>
          <p:nvSpPr>
            <p:cNvPr id="2" name="TextBox 1"/>
            <p:cNvSpPr txBox="1">
              <a:spLocks/>
            </p:cNvSpPr>
            <p:nvPr/>
          </p:nvSpPr>
          <p:spPr>
            <a:xfrm>
              <a:off x="2719070" y="2095500"/>
              <a:ext cx="3707130" cy="221424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3800" b="1" strike="noStrike" cap="none" spc="-33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charset="0"/>
                  <a:ea typeface="맑은 고딕" charset="0"/>
                </a:rPr>
                <a:t>E</a:t>
              </a:r>
              <a:r>
                <a:rPr lang="en-US" altLang="ko-KR" sz="13800" b="1" strike="noStrike" cap="none" spc="-330" dirty="0" smtClean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ND</a:t>
              </a:r>
              <a:endParaRPr lang="ko-KR" altLang="en-US" sz="13800" b="1" strike="noStrike" cap="none" dirty="0" smtClean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" name="TextBox 2"/>
            <p:cNvSpPr txBox="1">
              <a:spLocks/>
            </p:cNvSpPr>
            <p:nvPr/>
          </p:nvSpPr>
          <p:spPr>
            <a:xfrm>
              <a:off x="2845435" y="3783965"/>
              <a:ext cx="3488690" cy="56896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100" b="1" strike="noStrike" cap="none" spc="-330" dirty="0" smtClean="0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PROJECT</a:t>
              </a:r>
              <a:r>
                <a:rPr lang="en-US" altLang="ko-KR" sz="3100" b="1" strike="noStrike" cap="none" spc="-33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M</a:t>
              </a:r>
              <a:r>
                <a:rPr lang="en-US" altLang="ko-KR" sz="3100" b="1" strike="noStrike" cap="none" spc="-330" dirty="0" smtClean="0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ESSENGER</a:t>
              </a:r>
              <a:endParaRPr lang="ko-KR" altLang="en-US" sz="3100" b="1" strike="noStrike" cap="none" dirty="0" smtClean="0">
                <a:solidFill>
                  <a:schemeClr val="bg1">
                    <a:lumMod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6063" y="809625"/>
            <a:ext cx="3571875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1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/>
          </p:cNvSpPr>
          <p:nvPr/>
        </p:nvSpPr>
        <p:spPr>
          <a:xfrm>
            <a:off x="726567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6200" y="1223963"/>
            <a:ext cx="9021814" cy="4410075"/>
            <a:chOff x="-361950" y="790575"/>
            <a:chExt cx="10795000" cy="5276850"/>
          </a:xfrm>
        </p:grpSpPr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950" y="800100"/>
              <a:ext cx="3581400" cy="526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550" y="790575"/>
              <a:ext cx="3571875" cy="523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0700" y="800100"/>
              <a:ext cx="3562350" cy="5229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934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/>
          </p:cNvSpPr>
          <p:nvPr/>
        </p:nvSpPr>
        <p:spPr>
          <a:xfrm>
            <a:off x="726567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4275" y="819150"/>
            <a:ext cx="3571875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6150" y="819150"/>
            <a:ext cx="35433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65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/>
          </p:cNvSpPr>
          <p:nvPr/>
        </p:nvSpPr>
        <p:spPr>
          <a:xfrm>
            <a:off x="726567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898" y="1228725"/>
            <a:ext cx="9100204" cy="4400550"/>
            <a:chOff x="-2639695" y="809625"/>
            <a:chExt cx="10833576" cy="5238750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280" y="819150"/>
              <a:ext cx="3543300" cy="521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1531" y="809625"/>
              <a:ext cx="3562350" cy="523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39695" y="819150"/>
              <a:ext cx="3581400" cy="521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101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6567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61340" y="890022"/>
            <a:ext cx="4441278" cy="4756007"/>
            <a:chOff x="970915" y="1345565"/>
            <a:chExt cx="4441278" cy="4756007"/>
          </a:xfrm>
        </p:grpSpPr>
        <p:sp>
          <p:nvSpPr>
            <p:cNvPr id="33" name="TextBox 32"/>
            <p:cNvSpPr txBox="1">
              <a:spLocks/>
            </p:cNvSpPr>
            <p:nvPr/>
          </p:nvSpPr>
          <p:spPr>
            <a:xfrm>
              <a:off x="971232" y="1345565"/>
              <a:ext cx="1019810" cy="30924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strike="noStrike" cap="none" dirty="0" smtClean="0">
                  <a:solidFill>
                    <a:schemeClr val="tx2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CONTENT</a:t>
              </a:r>
              <a:endParaRPr lang="ko-KR" altLang="en-US" sz="1400" b="1" strike="noStrike" cap="none" dirty="0" smtClean="0">
                <a:solidFill>
                  <a:schemeClr val="tx2">
                    <a:lumMod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TextBox 33"/>
            <p:cNvSpPr txBox="1">
              <a:spLocks/>
            </p:cNvSpPr>
            <p:nvPr/>
          </p:nvSpPr>
          <p:spPr>
            <a:xfrm>
              <a:off x="978535" y="1905000"/>
              <a:ext cx="1298753" cy="397031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 strike="noStrike" cap="none" dirty="0" smtClean="0">
                  <a:solidFill>
                    <a:schemeClr val="tx2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INTRO</a:t>
              </a: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 strike="noStrike" cap="none" dirty="0" smtClean="0">
                  <a:solidFill>
                    <a:schemeClr val="tx2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STUDY</a:t>
              </a: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 strike="noStrike" cap="none" dirty="0" smtClean="0">
                  <a:solidFill>
                    <a:schemeClr val="tx2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APP+OUTPUTS</a:t>
              </a: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 strike="noStrike" cap="none" dirty="0" smtClean="0">
                  <a:solidFill>
                    <a:schemeClr val="tx2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REVIEWS</a:t>
              </a:r>
              <a:endParaRPr lang="ko-KR" altLang="en-US" sz="1200" b="1" strike="noStrike" cap="none" dirty="0" smtClean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989965" y="3941445"/>
              <a:ext cx="3695976" cy="1623447"/>
              <a:chOff x="989965" y="3941445"/>
              <a:chExt cx="3695976" cy="1623447"/>
            </a:xfrm>
          </p:grpSpPr>
          <p:sp>
            <p:nvSpPr>
              <p:cNvPr id="41" name="TextBox 40"/>
              <p:cNvSpPr txBox="1">
                <a:spLocks/>
              </p:cNvSpPr>
              <p:nvPr/>
            </p:nvSpPr>
            <p:spPr>
              <a:xfrm>
                <a:off x="989965" y="3941445"/>
                <a:ext cx="553085" cy="161607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75000"/>
                      </a:schemeClr>
                    </a:solidFill>
                    <a:latin typeface="맑은 고딕" charset="0"/>
                    <a:ea typeface="맑은 고딕" charset="0"/>
                  </a:rPr>
                  <a:t>DND </a:t>
                </a:r>
                <a:endParaRPr lang="ko-KR" altLang="en-US" sz="1100" b="1" strike="noStrike" cap="none" dirty="0" smtClean="0">
                  <a:solidFill>
                    <a:schemeClr val="accent4">
                      <a:lumMod val="7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75000"/>
                      </a:schemeClr>
                    </a:solidFill>
                    <a:latin typeface="맑은 고딕" charset="0"/>
                    <a:ea typeface="맑은 고딕" charset="0"/>
                  </a:rPr>
                  <a:t>TDD</a:t>
                </a:r>
                <a:endParaRPr lang="ko-KR" altLang="en-US" sz="1100" b="1" strike="noStrike" cap="none" dirty="0" smtClean="0">
                  <a:solidFill>
                    <a:schemeClr val="accent4">
                      <a:lumMod val="7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75000"/>
                      </a:schemeClr>
                    </a:solidFill>
                    <a:latin typeface="맑은 고딕" charset="0"/>
                    <a:ea typeface="맑은 고딕" charset="0"/>
                  </a:rPr>
                  <a:t>ERD</a:t>
                </a:r>
                <a:endParaRPr lang="ko-KR" altLang="en-US" sz="1100" b="1" strike="noStrike" cap="none" dirty="0" smtClean="0">
                  <a:solidFill>
                    <a:schemeClr val="accent4">
                      <a:lumMod val="7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75000"/>
                      </a:schemeClr>
                    </a:solidFill>
                    <a:latin typeface="맑은 고딕" charset="0"/>
                    <a:ea typeface="맑은 고딕" charset="0"/>
                  </a:rPr>
                  <a:t>UML</a:t>
                </a:r>
                <a:endParaRPr lang="ko-KR" altLang="en-US" sz="1100" b="1" strike="noStrike" cap="none" dirty="0" smtClean="0">
                  <a:solidFill>
                    <a:schemeClr val="accent4">
                      <a:lumMod val="7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75000"/>
                      </a:schemeClr>
                    </a:solidFill>
                    <a:latin typeface="맑은 고딕" charset="0"/>
                    <a:ea typeface="맑은 고딕" charset="0"/>
                  </a:rPr>
                  <a:t>OCP</a:t>
                </a:r>
                <a:endParaRPr lang="ko-KR" altLang="en-US" sz="1100" b="1" strike="noStrike" cap="none" dirty="0" smtClean="0">
                  <a:solidFill>
                    <a:schemeClr val="accent4">
                      <a:lumMod val="7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75000"/>
                      </a:schemeClr>
                    </a:solidFill>
                    <a:latin typeface="맑은 고딕" charset="0"/>
                    <a:ea typeface="맑은 고딕" charset="0"/>
                  </a:rPr>
                  <a:t>TSC</a:t>
                </a:r>
                <a:endParaRPr lang="ko-KR" altLang="en-US" sz="1100" b="1" strike="noStrike" cap="none" dirty="0" smtClean="0">
                  <a:solidFill>
                    <a:schemeClr val="accent4">
                      <a:lumMod val="7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2" name="TextBox 41"/>
              <p:cNvSpPr txBox="1">
                <a:spLocks/>
              </p:cNvSpPr>
              <p:nvPr/>
            </p:nvSpPr>
            <p:spPr>
              <a:xfrm>
                <a:off x="1397904" y="3949065"/>
                <a:ext cx="1172116" cy="1615827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rgbClr val="9F8AB8"/>
                    </a:solidFill>
                    <a:latin typeface="맑은 고딕" charset="0"/>
                    <a:ea typeface="맑은 고딕" charset="0"/>
                  </a:rPr>
                  <a:t>요구사항정의서</a:t>
                </a:r>
                <a:endParaRPr lang="ko-KR" altLang="en-US" sz="1100" b="1" strike="noStrike" cap="none" dirty="0" smtClean="0">
                  <a:solidFill>
                    <a:srgbClr val="9F8AB8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rgbClr val="9F8AB8"/>
                    </a:solidFill>
                    <a:latin typeface="맑은 고딕" charset="0"/>
                    <a:ea typeface="맑은 고딕" charset="0"/>
                  </a:rPr>
                  <a:t>테이블 정의서</a:t>
                </a:r>
                <a:endParaRPr lang="ko-KR" altLang="en-US" sz="1100" b="1" strike="noStrike" cap="none" dirty="0" smtClean="0">
                  <a:solidFill>
                    <a:srgbClr val="9F8AB8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rgbClr val="9F8AB8"/>
                    </a:solidFill>
                    <a:latin typeface="맑은 고딕" charset="0"/>
                    <a:ea typeface="맑은 고딕" charset="0"/>
                  </a:rPr>
                  <a:t>집합관계개념도</a:t>
                </a:r>
                <a:endParaRPr lang="ko-KR" altLang="en-US" sz="1100" b="1" strike="noStrike" cap="none" dirty="0" smtClean="0">
                  <a:solidFill>
                    <a:srgbClr val="9F8AB8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rgbClr val="9F8AB8"/>
                    </a:solidFill>
                    <a:latin typeface="맑은 고딕" charset="0"/>
                    <a:ea typeface="맑은 고딕" charset="0"/>
                  </a:rPr>
                  <a:t>통합모델링언어</a:t>
                </a:r>
                <a:endParaRPr lang="ko-KR" altLang="en-US" sz="1100" b="1" strike="noStrike" cap="none" dirty="0" smtClean="0">
                  <a:solidFill>
                    <a:srgbClr val="9F8AB8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100" b="1" strike="noStrike" cap="none" dirty="0" smtClean="0">
                    <a:solidFill>
                      <a:srgbClr val="9F8AB8"/>
                    </a:solidFill>
                    <a:latin typeface="맑은 고딕" charset="0"/>
                    <a:ea typeface="맑은 고딕" charset="0"/>
                  </a:rPr>
                  <a:t>객체클래스설계</a:t>
                </a:r>
                <a:endParaRPr lang="en-US" altLang="ko-KR" sz="1100" b="1" strike="noStrike" cap="none" dirty="0" smtClean="0">
                  <a:solidFill>
                    <a:srgbClr val="9F8AB8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err="1" smtClean="0">
                    <a:solidFill>
                      <a:srgbClr val="9F8AB8"/>
                    </a:solidFill>
                    <a:latin typeface="맑은 고딕" charset="0"/>
                    <a:ea typeface="맑은 고딕" charset="0"/>
                  </a:rPr>
                  <a:t>테스트시나리오</a:t>
                </a:r>
                <a:endParaRPr lang="ko-KR" altLang="en-US" sz="1100" b="1" strike="noStrike" cap="none" dirty="0" smtClean="0">
                  <a:solidFill>
                    <a:srgbClr val="9F8AB8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TextBox 42"/>
              <p:cNvSpPr txBox="1">
                <a:spLocks/>
              </p:cNvSpPr>
              <p:nvPr/>
            </p:nvSpPr>
            <p:spPr>
              <a:xfrm>
                <a:off x="2495918" y="3949065"/>
                <a:ext cx="2190023" cy="1615827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0" strike="noStrike" cap="none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Defined-Need-point Document</a:t>
                </a:r>
                <a:endParaRPr lang="ko-KR" altLang="en-US" sz="1100" b="0" strike="noStrike" cap="none" dirty="0" smtClean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0" strike="noStrike" cap="none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Table Definition Document</a:t>
                </a:r>
                <a:endParaRPr lang="ko-KR" altLang="en-US" sz="1100" b="0" strike="noStrike" cap="none" dirty="0" smtClean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0" strike="noStrike" cap="none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Entity Relation Diagram</a:t>
                </a:r>
                <a:endParaRPr lang="ko-KR" altLang="en-US" sz="1100" b="0" strike="noStrike" cap="none" dirty="0" smtClean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0" strike="noStrike" cap="none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Unified Modeling Language</a:t>
                </a:r>
                <a:endParaRPr lang="ko-KR" altLang="en-US" sz="1100" b="0" strike="noStrike" cap="none" dirty="0" smtClean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0" strike="noStrike" cap="none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Object Class Plan</a:t>
                </a:r>
                <a:endParaRPr lang="ko-KR" altLang="en-US" sz="1100" b="0" strike="noStrike" cap="none" dirty="0" smtClean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0" strike="noStrike" cap="none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Test Scenario</a:t>
                </a:r>
                <a:endParaRPr lang="ko-KR" altLang="en-US" sz="1100" b="0" strike="noStrike" cap="none" dirty="0" smtClean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970915" y="2094865"/>
              <a:ext cx="4441278" cy="4006707"/>
              <a:chOff x="970915" y="2094865"/>
              <a:chExt cx="4441278" cy="4006707"/>
            </a:xfrm>
          </p:grpSpPr>
          <p:sp>
            <p:nvSpPr>
              <p:cNvPr id="37" name="TextBox 36"/>
              <p:cNvSpPr txBox="1">
                <a:spLocks/>
              </p:cNvSpPr>
              <p:nvPr/>
            </p:nvSpPr>
            <p:spPr>
              <a:xfrm>
                <a:off x="970915" y="2094865"/>
                <a:ext cx="1030605" cy="60134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75000"/>
                      </a:schemeClr>
                    </a:solidFill>
                    <a:latin typeface="맑은 고딕" charset="0"/>
                    <a:ea typeface="맑은 고딕" charset="0"/>
                  </a:rPr>
                  <a:t>Project Info</a:t>
                </a:r>
                <a:endParaRPr lang="ko-KR" altLang="en-US" sz="1100" b="1" strike="noStrike" cap="none" dirty="0" smtClean="0">
                  <a:solidFill>
                    <a:schemeClr val="accent4">
                      <a:lumMod val="7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75000"/>
                      </a:schemeClr>
                    </a:solidFill>
                    <a:latin typeface="맑은 고딕" charset="0"/>
                    <a:ea typeface="맑은 고딕" charset="0"/>
                  </a:rPr>
                  <a:t>Team Profile</a:t>
                </a:r>
                <a:endParaRPr lang="ko-KR" altLang="en-US" sz="1100" b="1" strike="noStrike" cap="none" dirty="0" smtClean="0">
                  <a:solidFill>
                    <a:schemeClr val="accent4">
                      <a:lumMod val="7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TextBox 37"/>
              <p:cNvSpPr txBox="1">
                <a:spLocks/>
              </p:cNvSpPr>
              <p:nvPr/>
            </p:nvSpPr>
            <p:spPr>
              <a:xfrm>
                <a:off x="1954619" y="2101850"/>
                <a:ext cx="1021715" cy="60134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맑은 고딕" charset="0"/>
                    <a:ea typeface="맑은 고딕" charset="0"/>
                  </a:rPr>
                  <a:t>프로젝트개요</a:t>
                </a:r>
                <a:endParaRPr lang="ko-KR" altLang="en-US" sz="1100" b="1" strike="noStrike" cap="none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맑은 고딕" charset="0"/>
                    <a:ea typeface="맑은 고딕" charset="0"/>
                  </a:rPr>
                  <a:t>팀 소개</a:t>
                </a:r>
                <a:endParaRPr lang="ko-KR" altLang="en-US" sz="1100" b="1" strike="noStrike" cap="none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TextBox 38"/>
              <p:cNvSpPr txBox="1">
                <a:spLocks/>
              </p:cNvSpPr>
              <p:nvPr/>
            </p:nvSpPr>
            <p:spPr>
              <a:xfrm>
                <a:off x="970915" y="3019425"/>
                <a:ext cx="1689100" cy="60134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75000"/>
                      </a:schemeClr>
                    </a:solidFill>
                    <a:latin typeface="맑은 고딕" charset="0"/>
                    <a:ea typeface="맑은 고딕" charset="0"/>
                  </a:rPr>
                  <a:t>Throw &amp; Draw Idea </a:t>
                </a:r>
                <a:endParaRPr lang="ko-KR" altLang="en-US" sz="1100" b="1" strike="noStrike" cap="none" dirty="0" smtClean="0">
                  <a:solidFill>
                    <a:schemeClr val="accent4">
                      <a:lumMod val="7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75000"/>
                      </a:schemeClr>
                    </a:solidFill>
                    <a:latin typeface="맑은 고딕" charset="0"/>
                    <a:ea typeface="맑은 고딕" charset="0"/>
                  </a:rPr>
                  <a:t>Design-map Flowchart</a:t>
                </a:r>
                <a:endParaRPr lang="ko-KR" altLang="en-US" sz="1100" b="1" strike="noStrike" cap="none" dirty="0" smtClean="0">
                  <a:solidFill>
                    <a:schemeClr val="accent4">
                      <a:lumMod val="7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0" name="TextBox 39"/>
              <p:cNvSpPr txBox="1">
                <a:spLocks/>
              </p:cNvSpPr>
              <p:nvPr/>
            </p:nvSpPr>
            <p:spPr>
              <a:xfrm>
                <a:off x="2577553" y="3027680"/>
                <a:ext cx="2834640" cy="60134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맑은 고딕" charset="0"/>
                    <a:ea typeface="맑은 고딕" charset="0"/>
                  </a:rPr>
                  <a:t>아이디어회의</a:t>
                </a:r>
                <a:endParaRPr lang="ko-KR" altLang="en-US" sz="1100" b="1" strike="noStrike" cap="none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strike="noStrike" cap="none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맑은 고딕" charset="0"/>
                    <a:ea typeface="맑은 고딕" charset="0"/>
                  </a:rPr>
                  <a:t>서버-클라이언트-서버-DB서버 흐름개념도</a:t>
                </a:r>
                <a:endParaRPr lang="ko-KR" altLang="en-US" sz="1100" b="1" strike="noStrike" cap="none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4" name="TextBox 43"/>
              <p:cNvSpPr txBox="1">
                <a:spLocks/>
              </p:cNvSpPr>
              <p:nvPr/>
            </p:nvSpPr>
            <p:spPr>
              <a:xfrm>
                <a:off x="970915" y="5781040"/>
                <a:ext cx="453970" cy="313547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 b="1" dirty="0" smtClean="0">
                    <a:solidFill>
                      <a:schemeClr val="accent4">
                        <a:lumMod val="75000"/>
                      </a:schemeClr>
                    </a:solidFill>
                    <a:latin typeface="맑은 고딕" charset="0"/>
                    <a:ea typeface="맑은 고딕" charset="0"/>
                  </a:rPr>
                  <a:t>RV6</a:t>
                </a:r>
                <a:endParaRPr lang="ko-KR" altLang="en-US" sz="1100" b="1" strike="noStrike" cap="none" dirty="0" smtClean="0">
                  <a:solidFill>
                    <a:schemeClr val="accent4">
                      <a:lumMod val="7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5" name="TextBox 44"/>
              <p:cNvSpPr txBox="1">
                <a:spLocks/>
              </p:cNvSpPr>
              <p:nvPr/>
            </p:nvSpPr>
            <p:spPr>
              <a:xfrm>
                <a:off x="1505385" y="5788025"/>
                <a:ext cx="893193" cy="313547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1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맑은 고딕" charset="0"/>
                    <a:ea typeface="맑은 고딕" charset="0"/>
                  </a:rPr>
                  <a:t>개인별 </a:t>
                </a:r>
                <a:r>
                  <a:rPr lang="en-US" altLang="ko-KR" sz="1100" b="1" strike="noStrike" cap="none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맑은 고딕" charset="0"/>
                    <a:ea typeface="맑은 고딕" charset="0"/>
                  </a:rPr>
                  <a:t>6</a:t>
                </a:r>
                <a:r>
                  <a:rPr lang="en-US" altLang="ko-KR" sz="11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맑은 고딕" charset="0"/>
                    <a:ea typeface="맑은 고딕" charset="0"/>
                  </a:rPr>
                  <a:t>ea</a:t>
                </a:r>
                <a:endParaRPr lang="ko-KR" altLang="en-US" sz="1100" b="1" strike="noStrike" cap="none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1301" y="3353823"/>
            <a:ext cx="1971674" cy="197167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11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/>
          </p:cNvSpPr>
          <p:nvPr/>
        </p:nvSpPr>
        <p:spPr>
          <a:xfrm>
            <a:off x="726567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pic>
        <p:nvPicPr>
          <p:cNvPr id="3" name="Picture 2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19200"/>
            <a:ext cx="9144001" cy="428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65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/>
          </p:cNvSpPr>
          <p:nvPr/>
        </p:nvSpPr>
        <p:spPr>
          <a:xfrm>
            <a:off x="726567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pic>
        <p:nvPicPr>
          <p:cNvPr id="3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971" y="1742868"/>
            <a:ext cx="2768670" cy="408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2331" y="3445322"/>
            <a:ext cx="3326136" cy="2029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2330" y="1390443"/>
            <a:ext cx="3339549" cy="202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79" y="878195"/>
            <a:ext cx="2790938" cy="406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01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/>
          </p:cNvSpPr>
          <p:nvPr/>
        </p:nvSpPr>
        <p:spPr>
          <a:xfrm>
            <a:off x="726567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625" y="1061630"/>
            <a:ext cx="9067800" cy="4734741"/>
            <a:chOff x="-1038226" y="752475"/>
            <a:chExt cx="10106026" cy="5276850"/>
          </a:xfrm>
        </p:grpSpPr>
        <p:pic>
          <p:nvPicPr>
            <p:cNvPr id="3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5950" y="771525"/>
              <a:ext cx="3371850" cy="523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5050" y="771525"/>
              <a:ext cx="3390900" cy="52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8226" y="752475"/>
              <a:ext cx="3381375" cy="52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865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/>
          </p:cNvSpPr>
          <p:nvPr/>
        </p:nvSpPr>
        <p:spPr>
          <a:xfrm>
            <a:off x="726567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pic>
        <p:nvPicPr>
          <p:cNvPr id="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8463" y="1524000"/>
            <a:ext cx="32670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65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/>
          </p:cNvSpPr>
          <p:nvPr/>
        </p:nvSpPr>
        <p:spPr>
          <a:xfrm>
            <a:off x="726567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143" y="1182449"/>
            <a:ext cx="7896519" cy="443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4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/>
          </p:cNvSpPr>
          <p:nvPr/>
        </p:nvSpPr>
        <p:spPr>
          <a:xfrm>
            <a:off x="7265670" y="6603365"/>
            <a:ext cx="1877060" cy="262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strike="noStrike" cap="none" dirty="0" smtClean="0">
                <a:solidFill>
                  <a:schemeClr val="bg1">
                    <a:lumMod val="75000"/>
                  </a:schemeClr>
                </a:solidFill>
                <a:latin typeface="Hack" charset="0"/>
                <a:ea typeface="Hack" charset="0"/>
              </a:rPr>
              <a:t>SEMI01-JAVA-MESSENGER</a:t>
            </a:r>
            <a:endParaRPr lang="ko-KR" altLang="en-US" sz="1050" b="1" strike="noStrike" cap="none" dirty="0" smtClean="0">
              <a:solidFill>
                <a:schemeClr val="bg1">
                  <a:lumMod val="75000"/>
                </a:schemeClr>
              </a:solidFill>
              <a:latin typeface="Hack" charset="0"/>
              <a:ea typeface="Hack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871538"/>
            <a:ext cx="67056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72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973070" y="2352675"/>
            <a:ext cx="3197225" cy="2152650"/>
            <a:chOff x="2973070" y="2352675"/>
            <a:chExt cx="3197225" cy="2152650"/>
          </a:xfrm>
        </p:grpSpPr>
        <p:sp>
          <p:nvSpPr>
            <p:cNvPr id="2" name="TextBox 1"/>
            <p:cNvSpPr txBox="1"/>
            <p:nvPr/>
          </p:nvSpPr>
          <p:spPr>
            <a:xfrm>
              <a:off x="2973070" y="2352675"/>
              <a:ext cx="3197225" cy="1692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400" b="1" spc="-330" dirty="0" smtClean="0">
                  <a:solidFill>
                    <a:schemeClr val="accent2">
                      <a:lumMod val="75000"/>
                    </a:schemeClr>
                  </a:solidFill>
                </a:rPr>
                <a:t>I</a:t>
              </a:r>
              <a:r>
                <a:rPr lang="en-US" altLang="ko-KR" sz="10400" b="1" spc="-330" dirty="0" smtClean="0">
                  <a:solidFill>
                    <a:schemeClr val="bg1">
                      <a:lumMod val="50000"/>
                    </a:schemeClr>
                  </a:solidFill>
                </a:rPr>
                <a:t>NFO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008630" y="3489960"/>
              <a:ext cx="3126740" cy="1015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spc="-330" dirty="0" smtClean="0">
                  <a:solidFill>
                    <a:schemeClr val="bg1">
                      <a:lumMod val="75000"/>
                    </a:schemeClr>
                  </a:solidFill>
                </a:rPr>
                <a:t>PRO</a:t>
              </a:r>
              <a:r>
                <a:rPr lang="en-US" altLang="ko-KR" sz="6000" b="1" spc="-33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J</a:t>
              </a:r>
              <a:r>
                <a:rPr lang="en-US" altLang="ko-KR" sz="6000" b="1" spc="-330" dirty="0" smtClean="0">
                  <a:solidFill>
                    <a:schemeClr val="bg1">
                      <a:lumMod val="75000"/>
                    </a:schemeClr>
                  </a:solidFill>
                </a:rPr>
                <a:t>ECT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53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370" y="880745"/>
            <a:ext cx="142303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견고딕" panose="02030600000101010101" pitchFamily="18" charset="-127"/>
                <a:cs typeface="Hack" panose="020B0609030202020204" pitchFamily="49" charset="0"/>
              </a:rPr>
              <a:t>PROJECT INFO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+mj-lt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5625" y="1452880"/>
            <a:ext cx="65214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Name.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7370" y="1614170"/>
            <a:ext cx="1209040" cy="313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err="1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Bonobono</a:t>
            </a:r>
            <a:r>
              <a:rPr lang="en-US" altLang="ko-KR" sz="1100" b="1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-Talk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34185" y="1613535"/>
            <a:ext cx="881380" cy="313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보노보노톡</a:t>
            </a:r>
            <a:endParaRPr lang="en-US" altLang="ko-KR" sz="11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4195" y="3023235"/>
            <a:ext cx="68834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Period.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6575" y="3184525"/>
            <a:ext cx="1801495" cy="346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2018.06.08 – 2018.07.06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19655" y="3178175"/>
            <a:ext cx="756938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4 Weeks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5625" y="2221865"/>
            <a:ext cx="112966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Main </a:t>
            </a:r>
            <a:r>
              <a:rPr lang="en-US" altLang="ko-KR" sz="1200" b="1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Thema</a:t>
            </a:r>
            <a:r>
              <a:rPr lang="en-US" altLang="ko-KR" sz="12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7370" y="2373630"/>
            <a:ext cx="2293620" cy="346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Multi-Chatting Messenger App.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06065" y="2381250"/>
            <a:ext cx="1160780" cy="313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다중채팅메신저</a:t>
            </a:r>
            <a:endParaRPr lang="en-US" altLang="ko-KR" sz="11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575" y="5130800"/>
            <a:ext cx="114808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Develop-Kits.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8320" y="5330190"/>
            <a:ext cx="3161443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JDK 8u161 &amp; eclipse &amp; GitHub &amp; </a:t>
            </a:r>
            <a:r>
              <a:rPr lang="en-US" altLang="ko-KR" sz="1100" b="1" dirty="0" err="1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ObejctAid</a:t>
            </a:r>
            <a:endParaRPr lang="en-US" altLang="ko-KR" sz="1100" b="1" dirty="0" smtClean="0">
              <a:solidFill>
                <a:schemeClr val="accent4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ORACLE11g &amp; Toad for Oracle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ER-win Data </a:t>
            </a:r>
            <a:r>
              <a:rPr lang="en-US" altLang="ko-KR" sz="1100" b="1" dirty="0" err="1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Moduler</a:t>
            </a:r>
            <a:endParaRPr lang="en-US" altLang="ko-KR" sz="1100" b="1" dirty="0" smtClean="0">
              <a:solidFill>
                <a:schemeClr val="accent4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44195" y="3842385"/>
            <a:ext cx="182499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The Number of Crews.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6575" y="4003675"/>
            <a:ext cx="932815" cy="313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6 members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55420" y="4006850"/>
            <a:ext cx="1068070" cy="313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Captain  </a:t>
            </a:r>
            <a:r>
              <a:rPr lang="ko-KR" altLang="en-US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이진</a:t>
            </a:r>
            <a:endParaRPr lang="en-US" altLang="ko-KR" sz="11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61770" y="4218305"/>
            <a:ext cx="1509395" cy="313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Server-Crew  </a:t>
            </a:r>
            <a:r>
              <a:rPr lang="ko-KR" altLang="en-US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김훈태</a:t>
            </a:r>
            <a:endParaRPr lang="en-US" altLang="ko-KR" sz="11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63040" y="4638675"/>
            <a:ext cx="1718945" cy="346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1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UI+Client-Crew</a:t>
            </a:r>
            <a:r>
              <a:rPr lang="en-US" altLang="ko-KR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  </a:t>
            </a:r>
            <a:r>
              <a:rPr lang="ko-KR" altLang="en-US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김진혁</a:t>
            </a:r>
            <a:endParaRPr lang="en-US" altLang="ko-KR" sz="11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53515" y="4427220"/>
            <a:ext cx="2385060" cy="346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Client-Crew  </a:t>
            </a:r>
            <a:r>
              <a:rPr lang="ko-KR" altLang="en-US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김재현</a:t>
            </a:r>
            <a:r>
              <a:rPr lang="en-US" altLang="ko-KR" sz="11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,</a:t>
            </a:r>
            <a:r>
              <a:rPr lang="ko-KR" altLang="en-US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김재형</a:t>
            </a:r>
            <a:r>
              <a:rPr lang="en-US" altLang="ko-KR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,</a:t>
            </a:r>
            <a:r>
              <a:rPr lang="ko-KR" altLang="en-US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이정렬</a:t>
            </a:r>
            <a:endParaRPr lang="en-US" altLang="ko-KR" sz="11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80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0144" y="2008505"/>
            <a:ext cx="1245863" cy="234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그림 65" descr="C:/Users/kosmo-230/AppData/Roaming/PolarisOffice/ETemp/1348_11297008/fImage726198105241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23383" y="2008505"/>
            <a:ext cx="1264920" cy="234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그림 64" descr="C:/Users/kosmo-230/AppData/Roaming/PolarisOffice/ETemp/1348_11297008/fImage165806010518467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8856" y="2008505"/>
            <a:ext cx="1284605" cy="2340610"/>
          </a:xfrm>
          <a:prstGeom prst="rect">
            <a:avLst/>
          </a:prstGeom>
          <a:noFill/>
        </p:spPr>
      </p:pic>
      <p:pic>
        <p:nvPicPr>
          <p:cNvPr id="64" name="그림 63" descr="C:/Users/kosmo-230/AppData/Roaming/PolarisOffice/ETemp/1348_11297008/fImage92524610506334.pn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10528" y="2008505"/>
            <a:ext cx="1282700" cy="2340610"/>
          </a:xfrm>
          <a:prstGeom prst="rect">
            <a:avLst/>
          </a:prstGeom>
          <a:noFill/>
        </p:spPr>
      </p:pic>
      <p:pic>
        <p:nvPicPr>
          <p:cNvPr id="63" name="그림 62" descr="C:/Users/kosmo-230/AppData/Roaming/PolarisOffice/ETemp/1348_11297008/fImage27995510386500.jpe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90895" y="2008505"/>
            <a:ext cx="1270635" cy="234061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89965" y="1490345"/>
            <a:ext cx="666115" cy="438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u="sng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Captain</a:t>
            </a:r>
          </a:p>
          <a:p>
            <a:pPr algn="ctr"/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이진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96795" y="1492885"/>
            <a:ext cx="640080" cy="438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u="sng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Crew</a:t>
            </a:r>
          </a:p>
          <a:p>
            <a:pPr algn="ctr"/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김훈태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90290" y="1492885"/>
            <a:ext cx="640080" cy="438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u="sng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Crew</a:t>
            </a:r>
          </a:p>
          <a:p>
            <a:pPr algn="ctr"/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김재현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93945" y="1492885"/>
            <a:ext cx="640080" cy="438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u="sng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Crew</a:t>
            </a:r>
          </a:p>
          <a:p>
            <a:pPr algn="ctr"/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최재영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13320" y="1499870"/>
            <a:ext cx="640080" cy="438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u="sng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Crew</a:t>
            </a:r>
          </a:p>
          <a:p>
            <a:pPr algn="ctr"/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김진혁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05855" y="1492885"/>
            <a:ext cx="640080" cy="438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u="sng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Crew</a:t>
            </a:r>
          </a:p>
          <a:p>
            <a:pPr algn="ctr"/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rPr>
              <a:t>이정렬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01462" y="4446457"/>
            <a:ext cx="1150620" cy="1301150"/>
            <a:chOff x="801462" y="4446457"/>
            <a:chExt cx="1150620" cy="1301150"/>
          </a:xfrm>
        </p:grpSpPr>
        <p:sp>
          <p:nvSpPr>
            <p:cNvPr id="10" name="TextBox 9"/>
            <p:cNvSpPr txBox="1"/>
            <p:nvPr/>
          </p:nvSpPr>
          <p:spPr>
            <a:xfrm>
              <a:off x="861882" y="4693472"/>
              <a:ext cx="1031051" cy="1054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lnSpc>
                  <a:spcPts val="1500"/>
                </a:lnSpc>
              </a:pP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[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전체관리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]</a:t>
              </a:r>
            </a:p>
            <a:p>
              <a:pPr lvl="0" algn="ctr">
                <a:lnSpc>
                  <a:spcPts val="1500"/>
                </a:lnSpc>
              </a:pP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DB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설계</a:t>
              </a:r>
            </a:p>
            <a:p>
              <a:pPr lvl="0" algn="ctr">
                <a:lnSpc>
                  <a:spcPts val="1500"/>
                </a:lnSpc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취합 및 조율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  <a:p>
              <a:pPr algn="ctr">
                <a:lnSpc>
                  <a:spcPts val="15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+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  <a:p>
              <a:pPr lvl="0" algn="ctr">
                <a:lnSpc>
                  <a:spcPts val="1500"/>
                </a:lnSpc>
              </a:pPr>
              <a:r>
                <a:rPr lang="ko-KR" altLang="en-US" sz="1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이모티콘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(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서버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)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1462" y="4446457"/>
              <a:ext cx="1150620" cy="254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&lt; </a:t>
              </a:r>
              <a:r>
                <a:rPr lang="en-US" altLang="ko-KR" sz="105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DBServer</a:t>
              </a:r>
              <a:r>
                <a:rPr lang="en-US" altLang="ko-KR" sz="10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&gt;</a:t>
              </a:r>
              <a:endParaRPr lang="en-US" altLang="ko-KR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989093" y="4446457"/>
            <a:ext cx="1311910" cy="1493510"/>
            <a:chOff x="1989093" y="4446457"/>
            <a:chExt cx="1311910" cy="1493510"/>
          </a:xfrm>
        </p:grpSpPr>
        <p:sp>
          <p:nvSpPr>
            <p:cNvPr id="45" name="TextBox 44"/>
            <p:cNvSpPr txBox="1"/>
            <p:nvPr/>
          </p:nvSpPr>
          <p:spPr>
            <a:xfrm>
              <a:off x="1989093" y="4446457"/>
              <a:ext cx="1311910" cy="254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&lt; </a:t>
              </a:r>
              <a:r>
                <a:rPr lang="en-US" altLang="ko-KR" sz="105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Server+SQL</a:t>
              </a:r>
              <a:r>
                <a:rPr lang="en-US" altLang="ko-KR" sz="10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&gt;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36064" y="4693472"/>
              <a:ext cx="1218602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lnSpc>
                  <a:spcPts val="1500"/>
                </a:lnSpc>
              </a:pP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[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로그인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/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대화탭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]</a:t>
              </a:r>
            </a:p>
            <a:p>
              <a:pPr lvl="0" algn="ctr">
                <a:lnSpc>
                  <a:spcPts val="1500"/>
                </a:lnSpc>
              </a:pP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PL/SQL 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설계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  <a:p>
              <a:pPr lvl="0" algn="ctr">
                <a:lnSpc>
                  <a:spcPts val="15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(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프로시저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)</a:t>
              </a:r>
            </a:p>
            <a:p>
              <a:pPr lvl="0" algn="ctr">
                <a:lnSpc>
                  <a:spcPts val="1500"/>
                </a:lnSpc>
              </a:pP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DB-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친구서버 연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결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  <a:p>
              <a:pPr lvl="0" algn="ctr">
                <a:lnSpc>
                  <a:spcPts val="1500"/>
                </a:lnSpc>
              </a:pP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+</a:t>
              </a:r>
            </a:p>
            <a:p>
              <a:pPr lvl="0" algn="ctr">
                <a:lnSpc>
                  <a:spcPts val="1500"/>
                </a:lnSpc>
              </a:pPr>
              <a:r>
                <a:rPr lang="ko-KR" altLang="en-US" sz="1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이모티콘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(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보조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)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66893" y="4446457"/>
            <a:ext cx="1127232" cy="1487795"/>
            <a:chOff x="3366893" y="4446457"/>
            <a:chExt cx="1127232" cy="1487795"/>
          </a:xfrm>
        </p:grpSpPr>
        <p:sp>
          <p:nvSpPr>
            <p:cNvPr id="43" name="TextBox 42"/>
            <p:cNvSpPr txBox="1"/>
            <p:nvPr/>
          </p:nvSpPr>
          <p:spPr>
            <a:xfrm>
              <a:off x="3433899" y="4446457"/>
              <a:ext cx="989330" cy="254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&lt; Client &gt;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66893" y="4687757"/>
              <a:ext cx="1127232" cy="1246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1" strike="noStrike" cap="none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[로그인탭]</a:t>
              </a:r>
              <a:endParaRPr lang="ko-KR" altLang="en-US" sz="1000" b="1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eaLnBrk="0" fontAlgn="auto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strike="noStrike" cap="none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회원가입</a:t>
              </a:r>
              <a:endParaRPr lang="ko-KR" altLang="en-US" sz="100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eaLnBrk="0" fontAlgn="auto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1" strike="noStrike" cap="none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[대화탭]</a:t>
              </a:r>
              <a:endParaRPr lang="ko-KR" altLang="en-US" sz="1000" b="1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eaLnBrk="0" fontAlgn="auto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strike="noStrike" cap="none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대화방 개설하기</a:t>
              </a:r>
              <a:endParaRPr lang="ko-KR" altLang="en-US" sz="100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eaLnBrk="0" fontAlgn="auto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strike="noStrike" cap="none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친구초대하기</a:t>
              </a:r>
              <a:endParaRPr lang="ko-KR" altLang="en-US" sz="100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eaLnBrk="0" fontAlgn="auto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strike="noStrike" cap="none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대화방 퇴장하기</a:t>
              </a:r>
              <a:endParaRPr lang="ko-KR" altLang="en-US" sz="100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979311" y="4440742"/>
            <a:ext cx="1056700" cy="1301150"/>
            <a:chOff x="5979311" y="4440742"/>
            <a:chExt cx="1056700" cy="1301150"/>
          </a:xfrm>
        </p:grpSpPr>
        <p:sp>
          <p:nvSpPr>
            <p:cNvPr id="52" name="TextBox 51"/>
            <p:cNvSpPr txBox="1"/>
            <p:nvPr/>
          </p:nvSpPr>
          <p:spPr>
            <a:xfrm>
              <a:off x="6012996" y="4440742"/>
              <a:ext cx="989330" cy="254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&lt; Client &gt;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979311" y="4687757"/>
              <a:ext cx="1056700" cy="1054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[</a:t>
              </a:r>
              <a:r>
                <a:rPr lang="ko-KR" alt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친구목록탭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]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  <a:p>
              <a:pPr lvl="0" algn="ctr">
                <a:lnSpc>
                  <a:spcPts val="1500"/>
                </a:lnSpc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친구전체조회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  <a:p>
              <a:pPr lvl="0" algn="ctr">
                <a:lnSpc>
                  <a:spcPts val="1500"/>
                </a:lnSpc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검색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/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추가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/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삭제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  <a:p>
              <a:pPr lvl="0" algn="ctr">
                <a:lnSpc>
                  <a:spcPts val="1500"/>
                </a:lnSpc>
              </a:pP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+</a:t>
              </a:r>
            </a:p>
            <a:p>
              <a:pPr lvl="0" algn="ctr">
                <a:lnSpc>
                  <a:spcPts val="1500"/>
                </a:lnSpc>
              </a:pP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PT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제작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199811" y="4446457"/>
            <a:ext cx="1231265" cy="1301150"/>
            <a:chOff x="7199811" y="4446457"/>
            <a:chExt cx="1231265" cy="1301150"/>
          </a:xfrm>
        </p:grpSpPr>
        <p:sp>
          <p:nvSpPr>
            <p:cNvPr id="54" name="TextBox 53"/>
            <p:cNvSpPr txBox="1"/>
            <p:nvPr/>
          </p:nvSpPr>
          <p:spPr>
            <a:xfrm>
              <a:off x="7199811" y="4446457"/>
              <a:ext cx="1231265" cy="254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&lt; </a:t>
              </a:r>
              <a:r>
                <a:rPr lang="en-US" altLang="ko-KR" sz="105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Client+UI</a:t>
              </a:r>
              <a:r>
                <a:rPr lang="en-US" altLang="ko-KR" sz="10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&gt;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273952" y="4693472"/>
              <a:ext cx="1082348" cy="1054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lnSpc>
                  <a:spcPts val="1500"/>
                </a:lnSpc>
              </a:pP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 [UI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전체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]</a:t>
              </a:r>
            </a:p>
            <a:p>
              <a:pPr lvl="0" algn="ctr">
                <a:lnSpc>
                  <a:spcPts val="1500"/>
                </a:lnSpc>
              </a:pP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+</a:t>
              </a:r>
            </a:p>
            <a:p>
              <a:pPr lvl="0" algn="ctr">
                <a:lnSpc>
                  <a:spcPts val="1500"/>
                </a:lnSpc>
              </a:pP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[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회원가입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]</a:t>
              </a:r>
            </a:p>
            <a:p>
              <a:pPr lvl="0" algn="ctr">
                <a:lnSpc>
                  <a:spcPts val="1500"/>
                </a:lnSpc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회원정보수정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  <a:p>
              <a:pPr lvl="0" algn="ctr">
                <a:lnSpc>
                  <a:spcPts val="1500"/>
                </a:lnSpc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아이디중복검사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</p:grpSp>
      <p:sp>
        <p:nvSpPr>
          <p:cNvPr id="56" name="타원 55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47370" y="880745"/>
            <a:ext cx="144018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ea typeface="HY견고딕" panose="02030600000101010101" pitchFamily="18" charset="-127"/>
                <a:cs typeface="Hack" panose="020B0609030202020204" pitchFamily="49" charset="0"/>
              </a:rPr>
              <a:t>TEAM PROFILE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 descr="C:/Users/kosmo-230/AppData/Roaming/PolarisOffice/ETemp/1348_11297008/fImage150298713079169.png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7560" y="2008505"/>
            <a:ext cx="1261110" cy="2340610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95046" y="4440742"/>
            <a:ext cx="1255472" cy="1499225"/>
            <a:chOff x="4595046" y="4440742"/>
            <a:chExt cx="1255472" cy="1499225"/>
          </a:xfrm>
        </p:grpSpPr>
        <p:sp>
          <p:nvSpPr>
            <p:cNvPr id="50" name="TextBox 49"/>
            <p:cNvSpPr txBox="1"/>
            <p:nvPr/>
          </p:nvSpPr>
          <p:spPr>
            <a:xfrm>
              <a:off x="4738370" y="4440742"/>
              <a:ext cx="989330" cy="254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&lt; Client &gt;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95046" y="4693472"/>
              <a:ext cx="1255472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lnSpc>
                  <a:spcPts val="1500"/>
                </a:lnSpc>
              </a:pP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[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대화탭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]</a:t>
              </a:r>
            </a:p>
            <a:p>
              <a:pPr lvl="0" algn="ctr">
                <a:lnSpc>
                  <a:spcPts val="1500"/>
                </a:lnSpc>
              </a:pPr>
              <a:r>
                <a:rPr lang="ko-KR" altLang="en-US" sz="1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방목록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불러오기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  <a:p>
              <a:pPr lvl="0" algn="ctr">
                <a:lnSpc>
                  <a:spcPts val="15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대화방 입장하기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  <a:p>
              <a:pPr algn="ctr">
                <a:lnSpc>
                  <a:spcPts val="15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메시지 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보내기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  <a:p>
              <a:pPr lvl="0" algn="ctr">
                <a:lnSpc>
                  <a:spcPts val="15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+</a:t>
              </a:r>
            </a:p>
            <a:p>
              <a:pPr lvl="0" algn="ctr">
                <a:lnSpc>
                  <a:spcPts val="1500"/>
                </a:lnSpc>
              </a:pP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이모티콘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 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ack" panose="020B0609030202020204" pitchFamily="49" charset="0"/>
                </a:rPr>
                <a:t>불러오기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54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1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6" grpId="0"/>
      <p:bldP spid="37" grpId="0"/>
      <p:bldP spid="38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7866380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065135" y="880745"/>
            <a:ext cx="179705" cy="1797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666355" y="880745"/>
            <a:ext cx="179705" cy="1797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7370" y="880745"/>
            <a:ext cx="172593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ea typeface="HY견고딕" panose="02030600000101010101" pitchFamily="18" charset="-127"/>
                <a:cs typeface="Hack" panose="020B0609030202020204" pitchFamily="49" charset="0"/>
              </a:rPr>
              <a:t>WORK PARTITION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6940" y="6603365"/>
            <a:ext cx="18764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chemeClr val="bg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SEMI01-JAVA-MESSENGER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  <a:latin typeface="Hack" panose="020B0609030202020204" pitchFamily="49" charset="0"/>
              <a:ea typeface="HY견고딕" panose="02030600000101010101" pitchFamily="18" charset="-127"/>
              <a:cs typeface="Hack" panose="020B0609030202020204" pitchFamily="49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3" y="1290638"/>
            <a:ext cx="905827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7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400" b="1" dirty="0" smtClean="0">
            <a:solidFill>
              <a:schemeClr val="bg1">
                <a:lumMod val="65000"/>
              </a:schemeClr>
            </a:solidFill>
            <a:latin typeface="맑은 고딕" panose="020B0503020000020004" pitchFamily="50" charset="-127"/>
            <a:ea typeface="맑은 고딕" panose="020B0503020000020004" pitchFamily="50" charset="-127"/>
            <a:cs typeface="Hack" panose="020B0609030202020204" pitchFamily="49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Pages>38</Pages>
  <Words>1666</Words>
  <Characters>0</Characters>
  <Application>Microsoft Office PowerPoint</Application>
  <DocSecurity>0</DocSecurity>
  <PresentationFormat>화면 슬라이드 쇼(4:3)</PresentationFormat>
  <Lines>0</Lines>
  <Paragraphs>540</Paragraphs>
  <Slides>55</Slides>
  <Notes>32</Notes>
  <HiddenSlides>3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duxbellorn</dc:creator>
  <cp:lastModifiedBy>kosmo-230</cp:lastModifiedBy>
  <cp:revision>105</cp:revision>
  <dcterms:modified xsi:type="dcterms:W3CDTF">2018-07-06T03:34:04Z</dcterms:modified>
</cp:coreProperties>
</file>